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76" r:id="rId9"/>
    <p:sldId id="283" r:id="rId10"/>
    <p:sldId id="282" r:id="rId11"/>
    <p:sldId id="284" r:id="rId12"/>
    <p:sldId id="265" r:id="rId13"/>
    <p:sldId id="280" r:id="rId14"/>
    <p:sldId id="279" r:id="rId15"/>
    <p:sldId id="285" r:id="rId16"/>
    <p:sldId id="286" r:id="rId17"/>
    <p:sldId id="266" r:id="rId18"/>
    <p:sldId id="267" r:id="rId19"/>
    <p:sldId id="268" r:id="rId20"/>
    <p:sldId id="287" r:id="rId21"/>
    <p:sldId id="272" r:id="rId22"/>
    <p:sldId id="273" r:id="rId23"/>
    <p:sldId id="274" r:id="rId24"/>
    <p:sldId id="275" r:id="rId25"/>
  </p:sldIdLst>
  <p:sldSz cx="9144000" cy="5143500" type="screen16x9"/>
  <p:notesSz cx="6858000" cy="9144000"/>
  <p:embeddedFontLst>
    <p:embeddedFont>
      <p:font typeface="Economica" panose="020B0604020202020204" charset="0"/>
      <p:regular r:id="rId27"/>
      <p:bold r:id="rId28"/>
      <p:italic r:id="rId29"/>
      <p:boldItalic r:id="rId30"/>
    </p:embeddedFont>
    <p:embeddedFont>
      <p:font typeface="Nunito" pitchFamily="2"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F1F5F9"/>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94648"/>
  </p:normalViewPr>
  <p:slideViewPr>
    <p:cSldViewPr snapToGrid="0">
      <p:cViewPr varScale="1">
        <p:scale>
          <a:sx n="103" d="100"/>
          <a:sy n="103" d="100"/>
        </p:scale>
        <p:origin x="9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1eb88026e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1eb88026e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521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1eb88026e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1eb88026e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202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2a3421be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2a3421be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2a3421be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2a3421be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761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2a3421be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2a3421be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167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2a3421be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2a3421be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11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2a3421be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2a3421be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69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2319a3c97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2319a3c97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41eb88026e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41eb88026e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319a3c9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319a3c9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4179eabb91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4179eabb91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2319a3c9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319a3c9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250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41e8d560e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41e8d560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4179eabb91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4179eabb91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179eabb9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4179eabb9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41e8d560e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41e8d560e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1e8d560e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1e8d560e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4179eabb91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4179eabb91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179eabb91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4179eabb91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4179eabb9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4179eabb9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1eb88026e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1eb88026e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1eb88026e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1eb88026e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282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1eb88026e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1eb88026e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316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2"/>
              </a:buClr>
              <a:buSzPts val="16000"/>
              <a:buNone/>
              <a:defRPr sz="16000">
                <a:solidFill>
                  <a:schemeClr val="lt2"/>
                </a:solidFill>
              </a:defRPr>
            </a:lvl1pPr>
            <a:lvl2pPr lvl="1" algn="ctr" rtl="0">
              <a:spcBef>
                <a:spcPts val="0"/>
              </a:spcBef>
              <a:spcAft>
                <a:spcPts val="0"/>
              </a:spcAft>
              <a:buClr>
                <a:schemeClr val="lt2"/>
              </a:buClr>
              <a:buSzPts val="16000"/>
              <a:buNone/>
              <a:defRPr sz="16000">
                <a:solidFill>
                  <a:schemeClr val="lt2"/>
                </a:solidFill>
              </a:defRPr>
            </a:lvl2pPr>
            <a:lvl3pPr lvl="2" algn="ctr" rtl="0">
              <a:spcBef>
                <a:spcPts val="0"/>
              </a:spcBef>
              <a:spcAft>
                <a:spcPts val="0"/>
              </a:spcAft>
              <a:buClr>
                <a:schemeClr val="lt2"/>
              </a:buClr>
              <a:buSzPts val="16000"/>
              <a:buNone/>
              <a:defRPr sz="16000">
                <a:solidFill>
                  <a:schemeClr val="lt2"/>
                </a:solidFill>
              </a:defRPr>
            </a:lvl3pPr>
            <a:lvl4pPr lvl="3" algn="ctr" rtl="0">
              <a:spcBef>
                <a:spcPts val="0"/>
              </a:spcBef>
              <a:spcAft>
                <a:spcPts val="0"/>
              </a:spcAft>
              <a:buClr>
                <a:schemeClr val="lt2"/>
              </a:buClr>
              <a:buSzPts val="16000"/>
              <a:buNone/>
              <a:defRPr sz="16000">
                <a:solidFill>
                  <a:schemeClr val="lt2"/>
                </a:solidFill>
              </a:defRPr>
            </a:lvl4pPr>
            <a:lvl5pPr lvl="4" algn="ctr" rtl="0">
              <a:spcBef>
                <a:spcPts val="0"/>
              </a:spcBef>
              <a:spcAft>
                <a:spcPts val="0"/>
              </a:spcAft>
              <a:buClr>
                <a:schemeClr val="lt2"/>
              </a:buClr>
              <a:buSzPts val="16000"/>
              <a:buNone/>
              <a:defRPr sz="16000">
                <a:solidFill>
                  <a:schemeClr val="lt2"/>
                </a:solidFill>
              </a:defRPr>
            </a:lvl5pPr>
            <a:lvl6pPr lvl="5" algn="ctr" rtl="0">
              <a:spcBef>
                <a:spcPts val="0"/>
              </a:spcBef>
              <a:spcAft>
                <a:spcPts val="0"/>
              </a:spcAft>
              <a:buClr>
                <a:schemeClr val="lt2"/>
              </a:buClr>
              <a:buSzPts val="16000"/>
              <a:buNone/>
              <a:defRPr sz="16000">
                <a:solidFill>
                  <a:schemeClr val="lt2"/>
                </a:solidFill>
              </a:defRPr>
            </a:lvl6pPr>
            <a:lvl7pPr lvl="6" algn="ctr" rtl="0">
              <a:spcBef>
                <a:spcPts val="0"/>
              </a:spcBef>
              <a:spcAft>
                <a:spcPts val="0"/>
              </a:spcAft>
              <a:buClr>
                <a:schemeClr val="lt2"/>
              </a:buClr>
              <a:buSzPts val="16000"/>
              <a:buNone/>
              <a:defRPr sz="16000">
                <a:solidFill>
                  <a:schemeClr val="lt2"/>
                </a:solidFill>
              </a:defRPr>
            </a:lvl7pPr>
            <a:lvl8pPr lvl="7" algn="ctr" rtl="0">
              <a:spcBef>
                <a:spcPts val="0"/>
              </a:spcBef>
              <a:spcAft>
                <a:spcPts val="0"/>
              </a:spcAft>
              <a:buClr>
                <a:schemeClr val="lt2"/>
              </a:buClr>
              <a:buSzPts val="16000"/>
              <a:buNone/>
              <a:defRPr sz="16000">
                <a:solidFill>
                  <a:schemeClr val="lt2"/>
                </a:solidFill>
              </a:defRPr>
            </a:lvl8pPr>
            <a:lvl9pPr lvl="8" algn="ctr" rtl="0">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Economica"/>
                <a:ea typeface="Economica"/>
                <a:cs typeface="Economica"/>
                <a:sym typeface="Economica"/>
              </a:defRPr>
            </a:lvl1pPr>
            <a:lvl2pPr lvl="1" algn="r" rtl="0">
              <a:buNone/>
              <a:defRPr sz="1000">
                <a:solidFill>
                  <a:schemeClr val="dk1"/>
                </a:solidFill>
                <a:latin typeface="Economica"/>
                <a:ea typeface="Economica"/>
                <a:cs typeface="Economica"/>
                <a:sym typeface="Economica"/>
              </a:defRPr>
            </a:lvl2pPr>
            <a:lvl3pPr lvl="2" algn="r" rtl="0">
              <a:buNone/>
              <a:defRPr sz="1000">
                <a:solidFill>
                  <a:schemeClr val="dk1"/>
                </a:solidFill>
                <a:latin typeface="Economica"/>
                <a:ea typeface="Economica"/>
                <a:cs typeface="Economica"/>
                <a:sym typeface="Economica"/>
              </a:defRPr>
            </a:lvl3pPr>
            <a:lvl4pPr lvl="3" algn="r" rtl="0">
              <a:buNone/>
              <a:defRPr sz="1000">
                <a:solidFill>
                  <a:schemeClr val="dk1"/>
                </a:solidFill>
                <a:latin typeface="Economica"/>
                <a:ea typeface="Economica"/>
                <a:cs typeface="Economica"/>
                <a:sym typeface="Economica"/>
              </a:defRPr>
            </a:lvl4pPr>
            <a:lvl5pPr lvl="4" algn="r" rtl="0">
              <a:buNone/>
              <a:defRPr sz="1000">
                <a:solidFill>
                  <a:schemeClr val="dk1"/>
                </a:solidFill>
                <a:latin typeface="Economica"/>
                <a:ea typeface="Economica"/>
                <a:cs typeface="Economica"/>
                <a:sym typeface="Economica"/>
              </a:defRPr>
            </a:lvl5pPr>
            <a:lvl6pPr lvl="5" algn="r" rtl="0">
              <a:buNone/>
              <a:defRPr sz="1000">
                <a:solidFill>
                  <a:schemeClr val="dk1"/>
                </a:solidFill>
                <a:latin typeface="Economica"/>
                <a:ea typeface="Economica"/>
                <a:cs typeface="Economica"/>
                <a:sym typeface="Economica"/>
              </a:defRPr>
            </a:lvl6pPr>
            <a:lvl7pPr lvl="6" algn="r" rtl="0">
              <a:buNone/>
              <a:defRPr sz="1000">
                <a:solidFill>
                  <a:schemeClr val="dk1"/>
                </a:solidFill>
                <a:latin typeface="Economica"/>
                <a:ea typeface="Economica"/>
                <a:cs typeface="Economica"/>
                <a:sym typeface="Economica"/>
              </a:defRPr>
            </a:lvl7pPr>
            <a:lvl8pPr lvl="7" algn="r" rtl="0">
              <a:buNone/>
              <a:defRPr sz="1000">
                <a:solidFill>
                  <a:schemeClr val="dk1"/>
                </a:solidFill>
                <a:latin typeface="Economica"/>
                <a:ea typeface="Economica"/>
                <a:cs typeface="Economica"/>
                <a:sym typeface="Economica"/>
              </a:defRPr>
            </a:lvl8pPr>
            <a:lvl9pPr lvl="8" algn="r" rtl="0">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subTitle" idx="1"/>
          </p:nvPr>
        </p:nvSpPr>
        <p:spPr>
          <a:xfrm>
            <a:off x="207000" y="1130150"/>
            <a:ext cx="4045200" cy="4299600"/>
          </a:xfrm>
          <a:prstGeom prst="rect">
            <a:avLst/>
          </a:prstGeom>
        </p:spPr>
        <p:txBody>
          <a:bodyPr spcFirstLastPara="1" wrap="square" lIns="91425" tIns="91425" rIns="91425" bIns="91425" anchor="t" anchorCtr="0">
            <a:normAutofit/>
          </a:bodyPr>
          <a:lstStyle/>
          <a:p>
            <a:pPr marL="0" indent="0">
              <a:lnSpc>
                <a:spcPct val="90000"/>
              </a:lnSpc>
              <a:buSzPts val="1100"/>
            </a:pPr>
            <a:endParaRPr lang="en-GB" sz="2800" b="1" dirty="0">
              <a:solidFill>
                <a:schemeClr val="lt2"/>
              </a:solidFill>
            </a:endParaRPr>
          </a:p>
          <a:p>
            <a:pPr marL="0" indent="0">
              <a:lnSpc>
                <a:spcPct val="90000"/>
              </a:lnSpc>
              <a:buSzPts val="1100"/>
            </a:pPr>
            <a:endParaRPr lang="en-GB" sz="2800" b="1" dirty="0">
              <a:solidFill>
                <a:schemeClr val="lt2"/>
              </a:solidFill>
            </a:endParaRPr>
          </a:p>
          <a:p>
            <a:pPr marL="0" indent="0">
              <a:lnSpc>
                <a:spcPct val="90000"/>
              </a:lnSpc>
              <a:buSzPts val="1100"/>
            </a:pPr>
            <a:r>
              <a:rPr lang="en-GB" sz="2800" b="1" dirty="0">
                <a:solidFill>
                  <a:schemeClr val="lt2"/>
                </a:solidFill>
              </a:rPr>
              <a:t>Auto-Grader: An Automated Answer Sheet Checker </a:t>
            </a:r>
          </a:p>
          <a:p>
            <a:pPr marL="0" lvl="0" indent="0" algn="ctr" rtl="0">
              <a:spcBef>
                <a:spcPts val="0"/>
              </a:spcBef>
              <a:spcAft>
                <a:spcPts val="0"/>
              </a:spcAft>
              <a:buNone/>
            </a:pPr>
            <a:endParaRPr sz="3000" dirty="0">
              <a:solidFill>
                <a:schemeClr val="lt2"/>
              </a:solidFill>
            </a:endParaRPr>
          </a:p>
        </p:txBody>
      </p:sp>
      <p:sp>
        <p:nvSpPr>
          <p:cNvPr id="63" name="Google Shape;63;p13"/>
          <p:cNvSpPr txBox="1"/>
          <p:nvPr/>
        </p:nvSpPr>
        <p:spPr>
          <a:xfrm>
            <a:off x="4757550" y="3937050"/>
            <a:ext cx="4982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lt1"/>
                </a:solidFill>
              </a:rPr>
              <a:t>Project Instructor -      	Prof. Anil Kumar Singh</a:t>
            </a:r>
            <a:endParaRPr lang="en-IN" sz="1200" b="1" dirty="0">
              <a:solidFill>
                <a:schemeClr val="lt1"/>
              </a:solidFill>
            </a:endParaRPr>
          </a:p>
          <a:p>
            <a:pPr marL="0" lvl="0" indent="0" algn="l" rtl="0">
              <a:spcBef>
                <a:spcPts val="0"/>
              </a:spcBef>
              <a:spcAft>
                <a:spcPts val="0"/>
              </a:spcAft>
              <a:buNone/>
            </a:pPr>
            <a:r>
              <a:rPr lang="en-GB" sz="1200" b="1" dirty="0">
                <a:solidFill>
                  <a:schemeClr val="lt1"/>
                </a:solidFill>
              </a:rPr>
              <a:t>		</a:t>
            </a:r>
            <a:r>
              <a:rPr lang="en-IN" sz="1200" b="1" dirty="0">
                <a:solidFill>
                  <a:schemeClr val="lt1"/>
                </a:solidFill>
              </a:rPr>
              <a:t>Department of CSE</a:t>
            </a:r>
          </a:p>
          <a:p>
            <a:pPr marL="0" lvl="0" indent="0" algn="l" rtl="0">
              <a:spcBef>
                <a:spcPts val="0"/>
              </a:spcBef>
              <a:spcAft>
                <a:spcPts val="0"/>
              </a:spcAft>
              <a:buNone/>
            </a:pPr>
            <a:r>
              <a:rPr lang="en-GB" sz="1200" b="1" dirty="0">
                <a:solidFill>
                  <a:schemeClr val="lt1"/>
                </a:solidFill>
              </a:rPr>
              <a:t>		MNNIT Allahabad</a:t>
            </a:r>
            <a:endParaRPr sz="1200" b="1" dirty="0">
              <a:solidFill>
                <a:schemeClr val="lt1"/>
              </a:solidFill>
            </a:endParaRPr>
          </a:p>
          <a:p>
            <a:pPr marL="0" lvl="0" indent="0" algn="l" rtl="0">
              <a:spcBef>
                <a:spcPts val="0"/>
              </a:spcBef>
              <a:spcAft>
                <a:spcPts val="0"/>
              </a:spcAft>
              <a:buNone/>
            </a:pPr>
            <a:endParaRPr sz="1200" b="1" dirty="0">
              <a:latin typeface="Nunito"/>
              <a:ea typeface="Nunito"/>
              <a:cs typeface="Nunito"/>
              <a:sym typeface="Nunito"/>
            </a:endParaRPr>
          </a:p>
        </p:txBody>
      </p:sp>
      <p:pic>
        <p:nvPicPr>
          <p:cNvPr id="2" name="Picture 1">
            <a:extLst>
              <a:ext uri="{FF2B5EF4-FFF2-40B4-BE49-F238E27FC236}">
                <a16:creationId xmlns:a16="http://schemas.microsoft.com/office/drawing/2014/main" id="{AF26D3CF-E2B2-2375-5587-1441516E1FD0}"/>
              </a:ext>
            </a:extLst>
          </p:cNvPr>
          <p:cNvPicPr>
            <a:picLocks noChangeAspect="1"/>
          </p:cNvPicPr>
          <p:nvPr/>
        </p:nvPicPr>
        <p:blipFill>
          <a:blip r:embed="rId3"/>
          <a:stretch>
            <a:fillRect/>
          </a:stretch>
        </p:blipFill>
        <p:spPr>
          <a:xfrm>
            <a:off x="4570656" y="0"/>
            <a:ext cx="4573344" cy="3667991"/>
          </a:xfrm>
          <a:prstGeom prst="rect">
            <a:avLst/>
          </a:prstGeom>
        </p:spPr>
      </p:pic>
      <p:sp>
        <p:nvSpPr>
          <p:cNvPr id="64" name="Google Shape;64;p13"/>
          <p:cNvSpPr txBox="1">
            <a:spLocks noGrp="1"/>
          </p:cNvSpPr>
          <p:nvPr>
            <p:ph type="body" idx="2"/>
          </p:nvPr>
        </p:nvSpPr>
        <p:spPr>
          <a:xfrm>
            <a:off x="6386725" y="2152225"/>
            <a:ext cx="1253100" cy="298500"/>
          </a:xfrm>
          <a:prstGeom prst="rect">
            <a:avLst/>
          </a:prstGeom>
        </p:spPr>
        <p:txBody>
          <a:bodyPr spcFirstLastPara="1" wrap="square" lIns="91425" tIns="91425" rIns="91425" bIns="91425" anchor="ctr" anchorCtr="0">
            <a:normAutofit fontScale="25000" lnSpcReduction="20000"/>
          </a:bodyPr>
          <a:lstStyle/>
          <a:p>
            <a:pPr marL="0" lvl="0" indent="0" algn="l" rtl="0">
              <a:spcBef>
                <a:spcPts val="0"/>
              </a:spcBef>
              <a:spcAft>
                <a:spcPts val="1200"/>
              </a:spcAft>
              <a:buNone/>
            </a:pPr>
            <a:endParaRPr lang="en-US" dirty="0"/>
          </a:p>
          <a:p>
            <a:pPr marL="0" lvl="0" indent="0" algn="l" rtl="0">
              <a:spcBef>
                <a:spcPts val="0"/>
              </a:spcBef>
              <a:spcAft>
                <a:spcPts val="1200"/>
              </a:spcAft>
              <a:buNone/>
            </a:pPr>
            <a:endParaRPr lang="en-NP" dirty="0"/>
          </a:p>
          <a:p>
            <a:pPr marL="0" lvl="0" indent="0" algn="l" rtl="0">
              <a:spcBef>
                <a:spcPts val="0"/>
              </a:spcBef>
              <a:spcAft>
                <a:spcPts val="1200"/>
              </a:spcAft>
              <a:buNone/>
            </a:pPr>
            <a:endParaRPr lang="en-NP" dirty="0"/>
          </a:p>
          <a:p>
            <a:pPr marL="0" lvl="0" indent="0" algn="l" rtl="0">
              <a:spcBef>
                <a:spcPts val="0"/>
              </a:spcBef>
              <a:spcAft>
                <a:spcPts val="1200"/>
              </a:spcAft>
              <a:buNone/>
            </a:pPr>
            <a:endParaRPr lang="en-NP" dirty="0"/>
          </a:p>
          <a:p>
            <a:pPr marL="0" lvl="0" indent="0" algn="l" rtl="0">
              <a:spcBef>
                <a:spcPts val="0"/>
              </a:spcBef>
              <a:spcAft>
                <a:spcPts val="1200"/>
              </a:spcAft>
              <a:buNone/>
            </a:pPr>
            <a:endParaRPr lang="en-NP" dirty="0"/>
          </a:p>
          <a:p>
            <a:pPr marL="0" lvl="0" indent="0" algn="l" rtl="0">
              <a:spcBef>
                <a:spcPts val="0"/>
              </a:spcBef>
              <a:spcAft>
                <a:spcPts val="120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IN" b="1" dirty="0">
                <a:solidFill>
                  <a:schemeClr val="lt2"/>
                </a:solidFill>
              </a:rPr>
              <a:t>Workflow</a:t>
            </a:r>
          </a:p>
        </p:txBody>
      </p:sp>
      <p:pic>
        <p:nvPicPr>
          <p:cNvPr id="1028" name="Picture 4" descr="An Introduction to Optical Character Recognition for Beginners | by Renu  Khandelwal | Towards Data Science">
            <a:extLst>
              <a:ext uri="{FF2B5EF4-FFF2-40B4-BE49-F238E27FC236}">
                <a16:creationId xmlns:a16="http://schemas.microsoft.com/office/drawing/2014/main" id="{842CE562-F17D-ACF3-EA0A-19467B092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801" t="21126" r="4252" b="30651"/>
          <a:stretch/>
        </p:blipFill>
        <p:spPr bwMode="auto">
          <a:xfrm>
            <a:off x="3529584" y="2194582"/>
            <a:ext cx="1133856" cy="13106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LP natural language processing Vector Icons free download in SVG, PNG  Format">
            <a:extLst>
              <a:ext uri="{FF2B5EF4-FFF2-40B4-BE49-F238E27FC236}">
                <a16:creationId xmlns:a16="http://schemas.microsoft.com/office/drawing/2014/main" id="{E18E2CAA-3CB2-FE4C-755E-A222EB130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4862" y="2194582"/>
            <a:ext cx="1195315" cy="119531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02917853-F05A-84E9-1F63-E9906B616D23}"/>
              </a:ext>
            </a:extLst>
          </p:cNvPr>
          <p:cNvCxnSpPr/>
          <p:nvPr/>
        </p:nvCxnSpPr>
        <p:spPr>
          <a:xfrm>
            <a:off x="4709504" y="2832577"/>
            <a:ext cx="488138"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344EE5FC-A0B7-6D50-CD14-081F6299333A}"/>
              </a:ext>
            </a:extLst>
          </p:cNvPr>
          <p:cNvCxnSpPr/>
          <p:nvPr/>
        </p:nvCxnSpPr>
        <p:spPr>
          <a:xfrm>
            <a:off x="6490177" y="2771617"/>
            <a:ext cx="488138"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20" name="Rectangle: Rounded Corners 19">
            <a:extLst>
              <a:ext uri="{FF2B5EF4-FFF2-40B4-BE49-F238E27FC236}">
                <a16:creationId xmlns:a16="http://schemas.microsoft.com/office/drawing/2014/main" id="{06489C7F-D2C7-6CF7-7021-B83856D16DD9}"/>
              </a:ext>
            </a:extLst>
          </p:cNvPr>
          <p:cNvSpPr/>
          <p:nvPr/>
        </p:nvSpPr>
        <p:spPr>
          <a:xfrm>
            <a:off x="7315200" y="2456688"/>
            <a:ext cx="1249680" cy="627888"/>
          </a:xfrm>
          <a:prstGeom prst="round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Score</a:t>
            </a:r>
          </a:p>
        </p:txBody>
      </p:sp>
      <p:sp>
        <p:nvSpPr>
          <p:cNvPr id="22" name="Rectangle: Rounded Corners 21">
            <a:extLst>
              <a:ext uri="{FF2B5EF4-FFF2-40B4-BE49-F238E27FC236}">
                <a16:creationId xmlns:a16="http://schemas.microsoft.com/office/drawing/2014/main" id="{5678ADA9-9CEB-3EE5-0F46-4BBF9CC5E300}"/>
              </a:ext>
            </a:extLst>
          </p:cNvPr>
          <p:cNvSpPr/>
          <p:nvPr/>
        </p:nvSpPr>
        <p:spPr>
          <a:xfrm>
            <a:off x="5364554" y="791939"/>
            <a:ext cx="1055929" cy="710572"/>
          </a:xfrm>
          <a:prstGeom prst="round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Prompt</a:t>
            </a:r>
          </a:p>
        </p:txBody>
      </p:sp>
      <p:cxnSp>
        <p:nvCxnSpPr>
          <p:cNvPr id="23" name="Straight Arrow Connector 22">
            <a:extLst>
              <a:ext uri="{FF2B5EF4-FFF2-40B4-BE49-F238E27FC236}">
                <a16:creationId xmlns:a16="http://schemas.microsoft.com/office/drawing/2014/main" id="{66AD5687-40A3-B7B3-2DAB-66DFE4546D6D}"/>
              </a:ext>
            </a:extLst>
          </p:cNvPr>
          <p:cNvCxnSpPr>
            <a:cxnSpLocks/>
          </p:cNvCxnSpPr>
          <p:nvPr/>
        </p:nvCxnSpPr>
        <p:spPr>
          <a:xfrm>
            <a:off x="5892518" y="1620396"/>
            <a:ext cx="0" cy="482724"/>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pic>
        <p:nvPicPr>
          <p:cNvPr id="1032" name="Picture 8" descr="Definition for OCR SICK">
            <a:extLst>
              <a:ext uri="{FF2B5EF4-FFF2-40B4-BE49-F238E27FC236}">
                <a16:creationId xmlns:a16="http://schemas.microsoft.com/office/drawing/2014/main" id="{F1114C55-C0FD-B365-F55E-4404C8E64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7800" y="2223550"/>
            <a:ext cx="1310614" cy="1310614"/>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D4CE812A-D178-01FE-2773-725FCA779A9E}"/>
              </a:ext>
            </a:extLst>
          </p:cNvPr>
          <p:cNvCxnSpPr/>
          <p:nvPr/>
        </p:nvCxnSpPr>
        <p:spPr>
          <a:xfrm>
            <a:off x="3018414" y="2878857"/>
            <a:ext cx="488138"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pic>
        <p:nvPicPr>
          <p:cNvPr id="29" name="Picture 28">
            <a:extLst>
              <a:ext uri="{FF2B5EF4-FFF2-40B4-BE49-F238E27FC236}">
                <a16:creationId xmlns:a16="http://schemas.microsoft.com/office/drawing/2014/main" id="{2D0CAB64-CD27-C9C4-E4FB-551139F241B3}"/>
              </a:ext>
            </a:extLst>
          </p:cNvPr>
          <p:cNvPicPr>
            <a:picLocks noChangeAspect="1"/>
          </p:cNvPicPr>
          <p:nvPr/>
        </p:nvPicPr>
        <p:blipFill>
          <a:blip r:embed="rId6"/>
          <a:stretch>
            <a:fillRect/>
          </a:stretch>
        </p:blipFill>
        <p:spPr>
          <a:xfrm>
            <a:off x="125068" y="2343076"/>
            <a:ext cx="1071562" cy="1071562"/>
          </a:xfrm>
          <a:prstGeom prst="rect">
            <a:avLst/>
          </a:prstGeom>
        </p:spPr>
      </p:pic>
      <p:cxnSp>
        <p:nvCxnSpPr>
          <p:cNvPr id="30" name="Straight Arrow Connector 29">
            <a:extLst>
              <a:ext uri="{FF2B5EF4-FFF2-40B4-BE49-F238E27FC236}">
                <a16:creationId xmlns:a16="http://schemas.microsoft.com/office/drawing/2014/main" id="{FDF497B8-96EE-794A-6F32-3908FE301FCA}"/>
              </a:ext>
            </a:extLst>
          </p:cNvPr>
          <p:cNvCxnSpPr/>
          <p:nvPr/>
        </p:nvCxnSpPr>
        <p:spPr>
          <a:xfrm>
            <a:off x="1196630" y="2878857"/>
            <a:ext cx="488138"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969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0" y="-165659"/>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IN" b="1" dirty="0">
                <a:solidFill>
                  <a:schemeClr val="lt2"/>
                </a:solidFill>
              </a:rPr>
              <a:t>Demo Video</a:t>
            </a:r>
          </a:p>
        </p:txBody>
      </p:sp>
      <p:pic>
        <p:nvPicPr>
          <p:cNvPr id="2" name="20231129_133914">
            <a:hlinkClick r:id="" action="ppaction://media"/>
            <a:extLst>
              <a:ext uri="{FF2B5EF4-FFF2-40B4-BE49-F238E27FC236}">
                <a16:creationId xmlns:a16="http://schemas.microsoft.com/office/drawing/2014/main" id="{76D97DB3-A20A-B258-B1F4-5ACA66B96E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48639"/>
            <a:ext cx="9144000" cy="4284599"/>
          </a:xfrm>
          <a:prstGeom prst="rect">
            <a:avLst/>
          </a:prstGeom>
        </p:spPr>
      </p:pic>
    </p:spTree>
    <p:extLst>
      <p:ext uri="{BB962C8B-B14F-4D97-AF65-F5344CB8AC3E}">
        <p14:creationId xmlns:p14="http://schemas.microsoft.com/office/powerpoint/2010/main" val="6088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6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solidFill>
                  <a:schemeClr val="lt2"/>
                </a:solidFill>
              </a:rPr>
              <a:t>Challenges </a:t>
            </a:r>
          </a:p>
        </p:txBody>
      </p:sp>
      <p:sp>
        <p:nvSpPr>
          <p:cNvPr id="119" name="Google Shape;119;p22"/>
          <p:cNvSpPr txBox="1">
            <a:spLocks noGrp="1"/>
          </p:cNvSpPr>
          <p:nvPr>
            <p:ph type="body" idx="1"/>
          </p:nvPr>
        </p:nvSpPr>
        <p:spPr>
          <a:xfrm>
            <a:off x="512956" y="1147225"/>
            <a:ext cx="7914644" cy="3680350"/>
          </a:xfrm>
          <a:prstGeom prst="rect">
            <a:avLst/>
          </a:prstGeom>
        </p:spPr>
        <p:txBody>
          <a:bodyPr spcFirstLastPara="1" wrap="square" lIns="91425" tIns="91425" rIns="91425" bIns="91425" anchor="t" anchorCtr="0">
            <a:normAutofit fontScale="92500" lnSpcReduction="20000"/>
          </a:bodyPr>
          <a:lstStyle/>
          <a:p>
            <a:pPr marL="457200" lvl="0" indent="-322580" algn="l" rtl="0">
              <a:lnSpc>
                <a:spcPct val="160000"/>
              </a:lnSpc>
              <a:spcBef>
                <a:spcPts val="0"/>
              </a:spcBef>
              <a:spcAft>
                <a:spcPts val="0"/>
              </a:spcAft>
              <a:buSzPct val="100000"/>
              <a:buChar char="●"/>
            </a:pPr>
            <a:endParaRPr lang="en-GB" sz="1600" dirty="0"/>
          </a:p>
          <a:p>
            <a:pPr marL="477520" lvl="0" algn="l" rtl="0">
              <a:lnSpc>
                <a:spcPct val="160000"/>
              </a:lnSpc>
              <a:spcBef>
                <a:spcPts val="0"/>
              </a:spcBef>
              <a:spcAft>
                <a:spcPts val="0"/>
              </a:spcAft>
              <a:buSzPct val="100000"/>
              <a:buFont typeface="+mj-lt"/>
              <a:buAutoNum type="arabicPeriod"/>
            </a:pPr>
            <a:r>
              <a:rPr lang="en-GB" sz="1400" b="1" dirty="0"/>
              <a:t>Subjective Questions: </a:t>
            </a:r>
            <a:r>
              <a:rPr lang="en-GB" sz="1400" dirty="0"/>
              <a:t>Grading subjective answers accurately based on varied interpretations presents a challenge due to the subjective nature of language.</a:t>
            </a:r>
          </a:p>
          <a:p>
            <a:pPr marL="477520" lvl="0" algn="l" rtl="0">
              <a:lnSpc>
                <a:spcPct val="160000"/>
              </a:lnSpc>
              <a:spcBef>
                <a:spcPts val="0"/>
              </a:spcBef>
              <a:spcAft>
                <a:spcPts val="0"/>
              </a:spcAft>
              <a:buSzPct val="100000"/>
              <a:buFont typeface="+mj-lt"/>
              <a:buAutoNum type="arabicPeriod"/>
            </a:pPr>
            <a:endParaRPr lang="en-GB" sz="1400" dirty="0"/>
          </a:p>
          <a:p>
            <a:pPr marL="477520" lvl="0" algn="l" rtl="0">
              <a:lnSpc>
                <a:spcPct val="160000"/>
              </a:lnSpc>
              <a:spcBef>
                <a:spcPts val="0"/>
              </a:spcBef>
              <a:spcAft>
                <a:spcPts val="0"/>
              </a:spcAft>
              <a:buSzPct val="100000"/>
              <a:buFont typeface="+mj-lt"/>
              <a:buAutoNum type="arabicPeriod"/>
            </a:pPr>
            <a:r>
              <a:rPr lang="en-GB" sz="1400" b="1" dirty="0"/>
              <a:t>Scalability: </a:t>
            </a:r>
            <a:r>
              <a:rPr lang="en-GB" sz="1400" dirty="0"/>
              <a:t>Ensuring the system can handle grading for a large number of students and diverse question types without compromising accuracy or speed.</a:t>
            </a:r>
          </a:p>
          <a:p>
            <a:pPr marL="477520" lvl="0" algn="l" rtl="0">
              <a:lnSpc>
                <a:spcPct val="160000"/>
              </a:lnSpc>
              <a:spcBef>
                <a:spcPts val="0"/>
              </a:spcBef>
              <a:spcAft>
                <a:spcPts val="0"/>
              </a:spcAft>
              <a:buSzPct val="100000"/>
              <a:buFont typeface="+mj-lt"/>
              <a:buAutoNum type="arabicPeriod"/>
            </a:pPr>
            <a:endParaRPr lang="en-GB" sz="1400" dirty="0"/>
          </a:p>
          <a:p>
            <a:pPr marL="477520" lvl="0" algn="l" rtl="0">
              <a:lnSpc>
                <a:spcPct val="160000"/>
              </a:lnSpc>
              <a:spcBef>
                <a:spcPts val="0"/>
              </a:spcBef>
              <a:spcAft>
                <a:spcPts val="0"/>
              </a:spcAft>
              <a:buSzPct val="100000"/>
              <a:buFont typeface="+mj-lt"/>
              <a:buAutoNum type="arabicPeriod"/>
            </a:pPr>
            <a:r>
              <a:rPr lang="en-GB" sz="1400" b="1" dirty="0"/>
              <a:t>Adaptability to Diverse Subjects: </a:t>
            </a:r>
            <a:r>
              <a:rPr lang="en-GB" sz="1400" dirty="0"/>
              <a:t>Creating models that effectively grade answers across different subjects or domains, each with unique content and assessment criteria.</a:t>
            </a:r>
          </a:p>
          <a:p>
            <a:pPr marL="477520" lvl="0" algn="l" rtl="0">
              <a:lnSpc>
                <a:spcPct val="160000"/>
              </a:lnSpc>
              <a:spcBef>
                <a:spcPts val="0"/>
              </a:spcBef>
              <a:spcAft>
                <a:spcPts val="0"/>
              </a:spcAft>
              <a:buSzPct val="100000"/>
              <a:buFont typeface="+mj-lt"/>
              <a:buAutoNum type="arabicPeriod"/>
            </a:pPr>
            <a:endParaRPr lang="en-GB" sz="1400" dirty="0"/>
          </a:p>
          <a:p>
            <a:pPr marL="477520" lvl="0" algn="l" rtl="0">
              <a:lnSpc>
                <a:spcPct val="160000"/>
              </a:lnSpc>
              <a:spcBef>
                <a:spcPts val="0"/>
              </a:spcBef>
              <a:spcAft>
                <a:spcPts val="0"/>
              </a:spcAft>
              <a:buSzPct val="100000"/>
              <a:buFont typeface="+mj-lt"/>
              <a:buAutoNum type="arabicPeriod"/>
            </a:pPr>
            <a:r>
              <a:rPr lang="en-GB" sz="1400" b="1" dirty="0"/>
              <a:t>Handling Ambiguity: </a:t>
            </a:r>
            <a:r>
              <a:rPr lang="en-GB" sz="1400" dirty="0"/>
              <a:t>Addressing ambiguous or vague answers where multiple interpretations might exist.</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solidFill>
                  <a:schemeClr val="lt2"/>
                </a:solidFill>
              </a:rPr>
              <a:t>Best practices: </a:t>
            </a:r>
          </a:p>
        </p:txBody>
      </p:sp>
      <p:sp>
        <p:nvSpPr>
          <p:cNvPr id="119" name="Google Shape;119;p22"/>
          <p:cNvSpPr txBox="1">
            <a:spLocks noGrp="1"/>
          </p:cNvSpPr>
          <p:nvPr>
            <p:ph type="body" idx="1"/>
          </p:nvPr>
        </p:nvSpPr>
        <p:spPr>
          <a:xfrm>
            <a:off x="311699" y="802887"/>
            <a:ext cx="8683617" cy="4170557"/>
          </a:xfrm>
          <a:prstGeom prst="rect">
            <a:avLst/>
          </a:prstGeom>
        </p:spPr>
        <p:txBody>
          <a:bodyPr spcFirstLastPara="1" wrap="square" lIns="91425" tIns="91425" rIns="91425" bIns="91425" anchor="t" anchorCtr="0">
            <a:normAutofit/>
          </a:bodyPr>
          <a:lstStyle/>
          <a:p>
            <a:pPr marL="457200" lvl="0" indent="-322580" algn="l" rtl="0">
              <a:lnSpc>
                <a:spcPct val="160000"/>
              </a:lnSpc>
              <a:spcBef>
                <a:spcPts val="0"/>
              </a:spcBef>
              <a:spcAft>
                <a:spcPts val="0"/>
              </a:spcAft>
              <a:buSzPct val="100000"/>
              <a:buChar char="●"/>
            </a:pPr>
            <a:endParaRPr lang="en-GB" sz="1600" dirty="0"/>
          </a:p>
          <a:p>
            <a:pPr marL="477520" lvl="0" algn="l" rtl="0">
              <a:lnSpc>
                <a:spcPct val="160000"/>
              </a:lnSpc>
              <a:spcBef>
                <a:spcPts val="0"/>
              </a:spcBef>
              <a:spcAft>
                <a:spcPts val="0"/>
              </a:spcAft>
              <a:buSzPct val="100000"/>
              <a:buFont typeface="+mj-lt"/>
              <a:buAutoNum type="arabicPeriod"/>
            </a:pPr>
            <a:r>
              <a:rPr lang="en-GB" sz="1600" dirty="0"/>
              <a:t>Robust Data Collection: Gather diverse, high-quality datasets covering various question types and correct/incorrect answers to train the grading model effectively.</a:t>
            </a:r>
          </a:p>
          <a:p>
            <a:pPr marL="477520" lvl="0" algn="l" rtl="0">
              <a:lnSpc>
                <a:spcPct val="160000"/>
              </a:lnSpc>
              <a:spcBef>
                <a:spcPts val="0"/>
              </a:spcBef>
              <a:spcAft>
                <a:spcPts val="0"/>
              </a:spcAft>
              <a:buSzPct val="100000"/>
              <a:buFont typeface="+mj-lt"/>
              <a:buAutoNum type="arabicPeriod"/>
            </a:pPr>
            <a:r>
              <a:rPr lang="en-GB" sz="1600" dirty="0"/>
              <a:t>Feedback Mechanism: Incorporate a feedback loop where human experts review discrepancies, providing corrective input to refine the model continuously.</a:t>
            </a:r>
          </a:p>
          <a:p>
            <a:pPr marL="477520" lvl="0" algn="l" rtl="0">
              <a:lnSpc>
                <a:spcPct val="160000"/>
              </a:lnSpc>
              <a:spcBef>
                <a:spcPts val="0"/>
              </a:spcBef>
              <a:spcAft>
                <a:spcPts val="0"/>
              </a:spcAft>
              <a:buSzPct val="100000"/>
              <a:buFont typeface="+mj-lt"/>
              <a:buAutoNum type="arabicPeriod"/>
            </a:pPr>
            <a:r>
              <a:rPr lang="en-GB" sz="1600" dirty="0"/>
              <a:t>Transparency and Interpretability: Ensure the grading process is transparent by providing explanations or reasoning behind grades, aiding both students and educators in understanding assessments.</a:t>
            </a:r>
          </a:p>
          <a:p>
            <a:pPr marL="477520" lvl="0" algn="l" rtl="0">
              <a:lnSpc>
                <a:spcPct val="160000"/>
              </a:lnSpc>
              <a:spcBef>
                <a:spcPts val="0"/>
              </a:spcBef>
              <a:spcAft>
                <a:spcPts val="0"/>
              </a:spcAft>
              <a:buSzPct val="100000"/>
              <a:buFont typeface="+mj-lt"/>
              <a:buAutoNum type="arabicPeriod"/>
            </a:pPr>
            <a:r>
              <a:rPr lang="en-GB" sz="1600" dirty="0"/>
              <a:t>Scalability and Performance: Design the system to handle large volumes of assessments efficiently, ensuring speed and accuracy even with increased workload.</a:t>
            </a:r>
            <a:endParaRPr lang="en-US" sz="1600" dirty="0"/>
          </a:p>
        </p:txBody>
      </p:sp>
    </p:spTree>
    <p:extLst>
      <p:ext uri="{BB962C8B-B14F-4D97-AF65-F5344CB8AC3E}">
        <p14:creationId xmlns:p14="http://schemas.microsoft.com/office/powerpoint/2010/main" val="1019774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a:solidFill>
                  <a:schemeClr val="lt2"/>
                </a:solidFill>
              </a:rPr>
              <a:t>Results and Analysis</a:t>
            </a:r>
            <a:endParaRPr b="1">
              <a:solidFill>
                <a:schemeClr val="lt2"/>
              </a:solidFill>
            </a:endParaRPr>
          </a:p>
        </p:txBody>
      </p:sp>
      <p:sp>
        <p:nvSpPr>
          <p:cNvPr id="119" name="Google Shape;119;p22"/>
          <p:cNvSpPr txBox="1">
            <a:spLocks noGrp="1"/>
          </p:cNvSpPr>
          <p:nvPr>
            <p:ph type="body" idx="1"/>
          </p:nvPr>
        </p:nvSpPr>
        <p:spPr>
          <a:xfrm>
            <a:off x="1303800" y="1202675"/>
            <a:ext cx="7123800" cy="3156900"/>
          </a:xfrm>
          <a:prstGeom prst="rect">
            <a:avLst/>
          </a:prstGeom>
        </p:spPr>
        <p:txBody>
          <a:bodyPr spcFirstLastPara="1" wrap="square" lIns="91425" tIns="91425" rIns="91425" bIns="91425" anchor="t" anchorCtr="0">
            <a:normAutofit/>
          </a:bodyPr>
          <a:lstStyle/>
          <a:p>
            <a:pPr algn="just"/>
            <a:r>
              <a:rPr lang="en-US" sz="1800" b="0" i="0" u="none" strike="noStrike" baseline="0" dirty="0">
                <a:latin typeface="CMR12"/>
              </a:rPr>
              <a:t>Analyzing the results of an auto-grading system involves a comprehensive examination of its performance across various dimensions. </a:t>
            </a:r>
          </a:p>
          <a:p>
            <a:pPr algn="just"/>
            <a:r>
              <a:rPr lang="en-US" sz="1800" b="0" i="0" u="none" strike="noStrike" baseline="0" dirty="0">
                <a:latin typeface="CMR12"/>
              </a:rPr>
              <a:t>This assessment typically encompasses evaluating the system’s accuracy in grading, measuring its consistency against human graders, and understanding the effectiveness of the feedback </a:t>
            </a:r>
            <a:r>
              <a:rPr lang="en-IN" sz="1800" b="0" i="0" u="none" strike="noStrike" baseline="0" dirty="0">
                <a:latin typeface="CMR12"/>
              </a:rPr>
              <a:t>provided to students.</a:t>
            </a:r>
          </a:p>
        </p:txBody>
      </p:sp>
    </p:spTree>
    <p:extLst>
      <p:ext uri="{BB962C8B-B14F-4D97-AF65-F5344CB8AC3E}">
        <p14:creationId xmlns:p14="http://schemas.microsoft.com/office/powerpoint/2010/main" val="2094222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a:solidFill>
                  <a:schemeClr val="lt2"/>
                </a:solidFill>
              </a:rPr>
              <a:t>Results and Analysis</a:t>
            </a:r>
            <a:endParaRPr b="1">
              <a:solidFill>
                <a:schemeClr val="lt2"/>
              </a:solidFill>
            </a:endParaRPr>
          </a:p>
        </p:txBody>
      </p:sp>
      <p:sp>
        <p:nvSpPr>
          <p:cNvPr id="119" name="Google Shape;119;p22"/>
          <p:cNvSpPr txBox="1">
            <a:spLocks noGrp="1"/>
          </p:cNvSpPr>
          <p:nvPr>
            <p:ph type="body" idx="1"/>
          </p:nvPr>
        </p:nvSpPr>
        <p:spPr>
          <a:xfrm>
            <a:off x="609600" y="1202675"/>
            <a:ext cx="7818000" cy="2930710"/>
          </a:xfrm>
          <a:prstGeom prst="rect">
            <a:avLst/>
          </a:prstGeom>
        </p:spPr>
        <p:txBody>
          <a:bodyPr spcFirstLastPara="1" wrap="square" lIns="91425" tIns="91425" rIns="91425" bIns="91425" anchor="t" anchorCtr="0">
            <a:normAutofit/>
          </a:bodyPr>
          <a:lstStyle/>
          <a:p>
            <a:pPr algn="just"/>
            <a:r>
              <a:rPr lang="en-US" b="1" dirty="0"/>
              <a:t>GPT:</a:t>
            </a:r>
          </a:p>
          <a:p>
            <a:pPr marL="596900" lvl="1" indent="0" algn="just">
              <a:buNone/>
            </a:pPr>
            <a:r>
              <a:rPr lang="en-GB" dirty="0"/>
              <a:t>GPT stands for "Generative Pre-trained Transformer," an advanced AI model by OpenAI that understands and generates human-like language across different tasks without needing specific fine-tuning for each task.</a:t>
            </a:r>
          </a:p>
          <a:p>
            <a:pPr marL="596900" lvl="1" indent="0" algn="just">
              <a:buNone/>
            </a:pPr>
            <a:endParaRPr lang="en-US" dirty="0"/>
          </a:p>
          <a:p>
            <a:pPr algn="just"/>
            <a:r>
              <a:rPr lang="en-US" b="1" dirty="0"/>
              <a:t>Bert:</a:t>
            </a:r>
            <a:endParaRPr lang="en-GB" sz="1400" b="1" dirty="0"/>
          </a:p>
          <a:p>
            <a:pPr marL="596900" lvl="1" indent="0" algn="just">
              <a:buNone/>
            </a:pPr>
            <a:r>
              <a:rPr lang="en-GB" dirty="0"/>
              <a:t>BERT stands for "Bidirectional Encoder Representations from Transformers," a Google-developed language model proficient in understanding context from both directions, excelling in multiple NLP tasks without needing task-specific fine-tuning, thanks to pre-training on extensive text data.</a:t>
            </a:r>
            <a:endParaRPr lang="en-US" sz="1800" dirty="0"/>
          </a:p>
          <a:p>
            <a:pPr marL="114300" indent="0" algn="just">
              <a:buNone/>
            </a:pPr>
            <a:endParaRPr lang="en-US" sz="1600" dirty="0"/>
          </a:p>
          <a:p>
            <a:pPr marL="114300" indent="0" algn="just">
              <a:buNone/>
            </a:pPr>
            <a:endParaRPr lang="en-US" sz="1600" dirty="0"/>
          </a:p>
        </p:txBody>
      </p:sp>
    </p:spTree>
    <p:extLst>
      <p:ext uri="{BB962C8B-B14F-4D97-AF65-F5344CB8AC3E}">
        <p14:creationId xmlns:p14="http://schemas.microsoft.com/office/powerpoint/2010/main" val="3070256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a:solidFill>
                  <a:schemeClr val="lt2"/>
                </a:solidFill>
              </a:rPr>
              <a:t>Results and Analysis</a:t>
            </a:r>
            <a:endParaRPr b="1">
              <a:solidFill>
                <a:schemeClr val="lt2"/>
              </a:solidFill>
            </a:endParaRPr>
          </a:p>
        </p:txBody>
      </p:sp>
      <p:sp>
        <p:nvSpPr>
          <p:cNvPr id="119" name="Google Shape;119;p22"/>
          <p:cNvSpPr txBox="1">
            <a:spLocks noGrp="1"/>
          </p:cNvSpPr>
          <p:nvPr>
            <p:ph type="body" idx="1"/>
          </p:nvPr>
        </p:nvSpPr>
        <p:spPr>
          <a:xfrm>
            <a:off x="639337" y="1202675"/>
            <a:ext cx="7788263" cy="3156900"/>
          </a:xfrm>
          <a:prstGeom prst="rect">
            <a:avLst/>
          </a:prstGeom>
        </p:spPr>
        <p:txBody>
          <a:bodyPr spcFirstLastPara="1" wrap="square" lIns="91425" tIns="91425" rIns="91425" bIns="91425" anchor="t" anchorCtr="0">
            <a:normAutofit lnSpcReduction="10000"/>
          </a:bodyPr>
          <a:lstStyle/>
          <a:p>
            <a:pPr algn="just"/>
            <a:r>
              <a:rPr lang="en-US" sz="2000" b="1" i="0" dirty="0" err="1">
                <a:solidFill>
                  <a:srgbClr val="374151"/>
                </a:solidFill>
                <a:effectLst/>
                <a:latin typeface="Söhne"/>
              </a:rPr>
              <a:t>LLama</a:t>
            </a:r>
            <a:endParaRPr lang="en-US" sz="2000" b="1" dirty="0"/>
          </a:p>
          <a:p>
            <a:pPr marL="596900" lvl="1" indent="0" algn="just">
              <a:buNone/>
            </a:pPr>
            <a:r>
              <a:rPr lang="en-GB" dirty="0" err="1"/>
              <a:t>LLaMA</a:t>
            </a:r>
            <a:r>
              <a:rPr lang="en-GB" dirty="0"/>
              <a:t> (Large Language Model Meta AI) is a family of large language models (LLMs) released by Meta AI in February 2023. </a:t>
            </a:r>
            <a:r>
              <a:rPr lang="en-GB" dirty="0" err="1"/>
              <a:t>LLaMA</a:t>
            </a:r>
            <a:r>
              <a:rPr lang="en-GB" dirty="0"/>
              <a:t> is trained on various model sizes, ranging from 7 billion to 65 billion parameters.</a:t>
            </a:r>
          </a:p>
          <a:p>
            <a:pPr marL="596900" lvl="1" indent="0" algn="just">
              <a:buNone/>
            </a:pPr>
            <a:r>
              <a:rPr lang="en-GB" dirty="0"/>
              <a:t>Code Llama is an AI model built on top of Llama 2, fine-tuned for generating and discussing code. It's free for research and commercial use.</a:t>
            </a:r>
          </a:p>
          <a:p>
            <a:pPr marL="596900" lvl="1" indent="0" algn="just">
              <a:buNone/>
            </a:pPr>
            <a:endParaRPr lang="en-US" dirty="0"/>
          </a:p>
          <a:p>
            <a:pPr algn="just"/>
            <a:r>
              <a:rPr lang="en-US" sz="1600" b="1" dirty="0" err="1"/>
              <a:t>LaMDA</a:t>
            </a:r>
            <a:r>
              <a:rPr lang="en-US" sz="1600" b="1" dirty="0"/>
              <a:t>:</a:t>
            </a:r>
          </a:p>
          <a:p>
            <a:pPr marL="596900" lvl="1" indent="0" algn="just">
              <a:buNone/>
            </a:pPr>
            <a:r>
              <a:rPr lang="en-GB" dirty="0" err="1"/>
              <a:t>LaMDA</a:t>
            </a:r>
            <a:r>
              <a:rPr lang="en-GB" dirty="0"/>
              <a:t> is built on Transformer, Google's open source neural network architecture for natural language understanding. Models built on this platform are trained on datasets to find sentence patterns, create word correlations, and predict the next word.</a:t>
            </a:r>
            <a:endParaRPr lang="en-US" sz="1800" dirty="0"/>
          </a:p>
          <a:p>
            <a:pPr algn="just"/>
            <a:endParaRPr lang="en-US" dirty="0"/>
          </a:p>
          <a:p>
            <a:pPr marL="114300" indent="0" algn="just">
              <a:buNone/>
            </a:pPr>
            <a:endParaRPr lang="en-US" dirty="0"/>
          </a:p>
          <a:p>
            <a:pPr algn="just"/>
            <a:endParaRPr lang="en-US" dirty="0"/>
          </a:p>
        </p:txBody>
      </p:sp>
    </p:spTree>
    <p:extLst>
      <p:ext uri="{BB962C8B-B14F-4D97-AF65-F5344CB8AC3E}">
        <p14:creationId xmlns:p14="http://schemas.microsoft.com/office/powerpoint/2010/main" val="272143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67950" y="80632"/>
            <a:ext cx="7030500" cy="999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solidFill>
                  <a:schemeClr val="lt2"/>
                </a:solidFill>
              </a:rPr>
              <a:t>Results and Analysis</a:t>
            </a:r>
            <a:endParaRPr b="1" dirty="0">
              <a:solidFill>
                <a:schemeClr val="lt2"/>
              </a:solidFill>
            </a:endParaRPr>
          </a:p>
        </p:txBody>
      </p:sp>
      <p:sp>
        <p:nvSpPr>
          <p:cNvPr id="125" name="Google Shape;125;p23"/>
          <p:cNvSpPr txBox="1"/>
          <p:nvPr/>
        </p:nvSpPr>
        <p:spPr>
          <a:xfrm>
            <a:off x="274650" y="4051800"/>
            <a:ext cx="8594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rgbClr val="374151"/>
              </a:solidFill>
              <a:latin typeface="Nunito"/>
              <a:ea typeface="Nunito"/>
              <a:cs typeface="Nunito"/>
              <a:sym typeface="Nunito"/>
            </a:endParaRPr>
          </a:p>
        </p:txBody>
      </p:sp>
      <p:sp>
        <p:nvSpPr>
          <p:cNvPr id="126" name="Google Shape;126;p23"/>
          <p:cNvSpPr txBox="1"/>
          <p:nvPr/>
        </p:nvSpPr>
        <p:spPr>
          <a:xfrm>
            <a:off x="3756375" y="4127000"/>
            <a:ext cx="51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6" name="Picture 5">
            <a:extLst>
              <a:ext uri="{FF2B5EF4-FFF2-40B4-BE49-F238E27FC236}">
                <a16:creationId xmlns:a16="http://schemas.microsoft.com/office/drawing/2014/main" id="{B4BECAE0-DB03-DC3C-6E6A-A774FFF8669D}"/>
              </a:ext>
            </a:extLst>
          </p:cNvPr>
          <p:cNvPicPr>
            <a:picLocks noChangeAspect="1"/>
          </p:cNvPicPr>
          <p:nvPr/>
        </p:nvPicPr>
        <p:blipFill>
          <a:blip r:embed="rId3"/>
          <a:stretch>
            <a:fillRect/>
          </a:stretch>
        </p:blipFill>
        <p:spPr>
          <a:xfrm>
            <a:off x="621449" y="1033483"/>
            <a:ext cx="7492420" cy="38494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462294" y="343796"/>
            <a:ext cx="6561300" cy="478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b="1" dirty="0">
                <a:solidFill>
                  <a:schemeClr val="lt2"/>
                </a:solidFill>
              </a:rPr>
              <a:t>Results and Analysis</a:t>
            </a:r>
            <a:endParaRPr b="1" dirty="0">
              <a:solidFill>
                <a:schemeClr val="lt2"/>
              </a:solidFill>
            </a:endParaRPr>
          </a:p>
        </p:txBody>
      </p:sp>
      <p:sp>
        <p:nvSpPr>
          <p:cNvPr id="136" name="Google Shape;136;p24"/>
          <p:cNvSpPr txBox="1"/>
          <p:nvPr/>
        </p:nvSpPr>
        <p:spPr>
          <a:xfrm>
            <a:off x="1685925" y="1238250"/>
            <a:ext cx="5486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dirty="0">
                <a:latin typeface="Open Sans"/>
                <a:ea typeface="Open Sans"/>
                <a:cs typeface="Open Sans"/>
                <a:sym typeface="Open Sans"/>
              </a:rPr>
              <a:t>		 	 	 		</a:t>
            </a:r>
            <a:endParaRPr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GB" dirty="0">
                <a:latin typeface="Open Sans"/>
                <a:ea typeface="Open Sans"/>
                <a:cs typeface="Open Sans"/>
                <a:sym typeface="Open Sans"/>
              </a:rPr>
              <a:t>			 		</a:t>
            </a:r>
            <a:endParaRPr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GB" dirty="0">
                <a:latin typeface="Open Sans"/>
                <a:ea typeface="Open Sans"/>
                <a:cs typeface="Open Sans"/>
                <a:sym typeface="Open Sans"/>
              </a:rPr>
              <a:t>		 	 	 		</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EDF0A732-12C2-FAAD-3A11-75639605AAF1}"/>
              </a:ext>
            </a:extLst>
          </p:cNvPr>
          <p:cNvPicPr>
            <a:picLocks noChangeAspect="1"/>
          </p:cNvPicPr>
          <p:nvPr/>
        </p:nvPicPr>
        <p:blipFill>
          <a:blip r:embed="rId3"/>
          <a:stretch>
            <a:fillRect/>
          </a:stretch>
        </p:blipFill>
        <p:spPr>
          <a:xfrm>
            <a:off x="210693" y="1529882"/>
            <a:ext cx="8436864" cy="3144440"/>
          </a:xfrm>
          <a:prstGeom prst="rect">
            <a:avLst/>
          </a:prstGeom>
        </p:spPr>
      </p:pic>
      <p:sp>
        <p:nvSpPr>
          <p:cNvPr id="4" name="TextBox 3">
            <a:extLst>
              <a:ext uri="{FF2B5EF4-FFF2-40B4-BE49-F238E27FC236}">
                <a16:creationId xmlns:a16="http://schemas.microsoft.com/office/drawing/2014/main" id="{38C88B2E-B125-26F0-7758-A750E0C995D5}"/>
              </a:ext>
            </a:extLst>
          </p:cNvPr>
          <p:cNvSpPr txBox="1"/>
          <p:nvPr/>
        </p:nvSpPr>
        <p:spPr>
          <a:xfrm>
            <a:off x="586532" y="935364"/>
            <a:ext cx="4400564" cy="357727"/>
          </a:xfrm>
          <a:prstGeom prst="rect">
            <a:avLst/>
          </a:prstGeom>
          <a:noFill/>
        </p:spPr>
        <p:txBody>
          <a:bodyPr wrap="none" rtlCol="0">
            <a:spAutoFit/>
          </a:bodyPr>
          <a:lstStyle/>
          <a:p>
            <a:pPr marL="457200" marR="0" lvl="0" indent="-342900" algn="just" defTabSz="914400" rtl="0" eaLnBrk="1" fontAlgn="auto" latinLnBrk="0" hangingPunct="1">
              <a:lnSpc>
                <a:spcPct val="115000"/>
              </a:lnSpc>
              <a:spcBef>
                <a:spcPts val="0"/>
              </a:spcBef>
              <a:spcAft>
                <a:spcPts val="0"/>
              </a:spcAft>
              <a:buClr>
                <a:srgbClr val="000000"/>
              </a:buClr>
              <a:buSzPts val="1800"/>
              <a:buFont typeface="Open Sans"/>
              <a:buChar char="●"/>
              <a:tabLst/>
              <a:defRPr/>
            </a:pPr>
            <a:r>
              <a:rPr kumimoji="0" lang="en-US" sz="1600" b="0" i="0" u="none" strike="noStrike" kern="0" cap="none" spc="0" normalizeH="0" baseline="0" noProof="0" dirty="0">
                <a:ln>
                  <a:noFill/>
                </a:ln>
                <a:solidFill>
                  <a:srgbClr val="000000"/>
                </a:solidFill>
                <a:effectLst/>
                <a:uLnTx/>
                <a:uFillTx/>
                <a:latin typeface="Open Sans"/>
                <a:ea typeface="Open Sans"/>
                <a:cs typeface="Open Sans"/>
                <a:sym typeface="Open Sans"/>
              </a:rPr>
              <a:t>Total scoring of student 1 answer sheet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52566" y="398236"/>
            <a:ext cx="6561300" cy="478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b="1" dirty="0">
                <a:solidFill>
                  <a:schemeClr val="lt2"/>
                </a:solidFill>
              </a:rPr>
              <a:t>Results and Analysis</a:t>
            </a:r>
            <a:endParaRPr b="1" dirty="0">
              <a:solidFill>
                <a:schemeClr val="lt2"/>
              </a:solidFill>
            </a:endParaRPr>
          </a:p>
        </p:txBody>
      </p:sp>
      <p:graphicFrame>
        <p:nvGraphicFramePr>
          <p:cNvPr id="7" name="Table 6">
            <a:extLst>
              <a:ext uri="{FF2B5EF4-FFF2-40B4-BE49-F238E27FC236}">
                <a16:creationId xmlns:a16="http://schemas.microsoft.com/office/drawing/2014/main" id="{DD3ED6AD-8994-63E1-D0EB-BF852B76A928}"/>
              </a:ext>
            </a:extLst>
          </p:cNvPr>
          <p:cNvGraphicFramePr>
            <a:graphicFrameLocks noGrp="1"/>
          </p:cNvGraphicFramePr>
          <p:nvPr>
            <p:extLst>
              <p:ext uri="{D42A27DB-BD31-4B8C-83A1-F6EECF244321}">
                <p14:modId xmlns:p14="http://schemas.microsoft.com/office/powerpoint/2010/main" val="700820627"/>
              </p:ext>
            </p:extLst>
          </p:nvPr>
        </p:nvGraphicFramePr>
        <p:xfrm>
          <a:off x="1121664" y="1460246"/>
          <a:ext cx="6784848" cy="1854200"/>
        </p:xfrm>
        <a:graphic>
          <a:graphicData uri="http://schemas.openxmlformats.org/drawingml/2006/table">
            <a:tbl>
              <a:tblPr firstRow="1" bandRow="1">
                <a:tableStyleId>{5C22544A-7EE6-4342-B048-85BDC9FD1C3A}</a:tableStyleId>
              </a:tblPr>
              <a:tblGrid>
                <a:gridCol w="2490039">
                  <a:extLst>
                    <a:ext uri="{9D8B030D-6E8A-4147-A177-3AD203B41FA5}">
                      <a16:colId xmlns:a16="http://schemas.microsoft.com/office/drawing/2014/main" val="386279329"/>
                    </a:ext>
                  </a:extLst>
                </a:gridCol>
                <a:gridCol w="902385">
                  <a:extLst>
                    <a:ext uri="{9D8B030D-6E8A-4147-A177-3AD203B41FA5}">
                      <a16:colId xmlns:a16="http://schemas.microsoft.com/office/drawing/2014/main" val="121707898"/>
                    </a:ext>
                  </a:extLst>
                </a:gridCol>
                <a:gridCol w="1696212">
                  <a:extLst>
                    <a:ext uri="{9D8B030D-6E8A-4147-A177-3AD203B41FA5}">
                      <a16:colId xmlns:a16="http://schemas.microsoft.com/office/drawing/2014/main" val="3102038253"/>
                    </a:ext>
                  </a:extLst>
                </a:gridCol>
                <a:gridCol w="1696212">
                  <a:extLst>
                    <a:ext uri="{9D8B030D-6E8A-4147-A177-3AD203B41FA5}">
                      <a16:colId xmlns:a16="http://schemas.microsoft.com/office/drawing/2014/main" val="1552759761"/>
                    </a:ext>
                  </a:extLst>
                </a:gridCol>
              </a:tblGrid>
              <a:tr h="370840">
                <a:tc>
                  <a:txBody>
                    <a:bodyPr/>
                    <a:lstStyle/>
                    <a:p>
                      <a:pPr algn="ctr"/>
                      <a:r>
                        <a:rPr lang="en-IN" dirty="0"/>
                        <a:t>Model Type</a:t>
                      </a:r>
                    </a:p>
                  </a:txBody>
                  <a:tcPr/>
                </a:tc>
                <a:tc>
                  <a:txBody>
                    <a:bodyPr/>
                    <a:lstStyle/>
                    <a:p>
                      <a:pPr algn="ctr"/>
                      <a:r>
                        <a:rPr lang="en-IN" dirty="0"/>
                        <a:t>Teacher</a:t>
                      </a:r>
                    </a:p>
                  </a:txBody>
                  <a:tcPr/>
                </a:tc>
                <a:tc>
                  <a:txBody>
                    <a:bodyPr/>
                    <a:lstStyle/>
                    <a:p>
                      <a:pPr algn="ctr"/>
                      <a:r>
                        <a:rPr lang="en-IN" dirty="0"/>
                        <a:t>Student1</a:t>
                      </a:r>
                    </a:p>
                  </a:txBody>
                  <a:tcPr/>
                </a:tc>
                <a:tc>
                  <a:txBody>
                    <a:bodyPr/>
                    <a:lstStyle/>
                    <a:p>
                      <a:pPr algn="ctr"/>
                      <a:r>
                        <a:rPr lang="en-IN" dirty="0"/>
                        <a:t>Student2</a:t>
                      </a:r>
                    </a:p>
                  </a:txBody>
                  <a:tcPr/>
                </a:tc>
                <a:extLst>
                  <a:ext uri="{0D108BD9-81ED-4DB2-BD59-A6C34878D82A}">
                    <a16:rowId xmlns:a16="http://schemas.microsoft.com/office/drawing/2014/main" val="1509151769"/>
                  </a:ext>
                </a:extLst>
              </a:tr>
              <a:tr h="370840">
                <a:tc>
                  <a:txBody>
                    <a:bodyPr/>
                    <a:lstStyle/>
                    <a:p>
                      <a:pPr algn="ctr"/>
                      <a:r>
                        <a:rPr lang="en-IN" dirty="0"/>
                        <a:t>Run1</a:t>
                      </a:r>
                    </a:p>
                  </a:txBody>
                  <a:tcPr/>
                </a:tc>
                <a:tc>
                  <a:txBody>
                    <a:bodyPr/>
                    <a:lstStyle/>
                    <a:p>
                      <a:pPr algn="ctr"/>
                      <a:r>
                        <a:rPr lang="en-IN" dirty="0"/>
                        <a:t>10</a:t>
                      </a:r>
                    </a:p>
                  </a:txBody>
                  <a:tcPr/>
                </a:tc>
                <a:tc>
                  <a:txBody>
                    <a:bodyPr/>
                    <a:lstStyle/>
                    <a:p>
                      <a:pPr algn="ctr"/>
                      <a:r>
                        <a:rPr lang="en-IN" dirty="0"/>
                        <a:t>9</a:t>
                      </a:r>
                    </a:p>
                  </a:txBody>
                  <a:tcPr/>
                </a:tc>
                <a:tc>
                  <a:txBody>
                    <a:bodyPr/>
                    <a:lstStyle/>
                    <a:p>
                      <a:pPr algn="ctr"/>
                      <a:r>
                        <a:rPr lang="en-IN" dirty="0"/>
                        <a:t>4</a:t>
                      </a:r>
                    </a:p>
                  </a:txBody>
                  <a:tcPr/>
                </a:tc>
                <a:extLst>
                  <a:ext uri="{0D108BD9-81ED-4DB2-BD59-A6C34878D82A}">
                    <a16:rowId xmlns:a16="http://schemas.microsoft.com/office/drawing/2014/main" val="2025652509"/>
                  </a:ext>
                </a:extLst>
              </a:tr>
              <a:tr h="370840">
                <a:tc>
                  <a:txBody>
                    <a:bodyPr/>
                    <a:lstStyle/>
                    <a:p>
                      <a:pPr algn="ctr"/>
                      <a:r>
                        <a:rPr lang="en-IN" dirty="0"/>
                        <a:t>Run2</a:t>
                      </a:r>
                    </a:p>
                  </a:txBody>
                  <a:tcPr/>
                </a:tc>
                <a:tc>
                  <a:txBody>
                    <a:bodyPr/>
                    <a:lstStyle/>
                    <a:p>
                      <a:pPr algn="ctr"/>
                      <a:r>
                        <a:rPr lang="en-IN" dirty="0"/>
                        <a:t>10</a:t>
                      </a:r>
                    </a:p>
                  </a:txBody>
                  <a:tcPr/>
                </a:tc>
                <a:tc>
                  <a:txBody>
                    <a:bodyPr/>
                    <a:lstStyle/>
                    <a:p>
                      <a:pPr algn="ctr"/>
                      <a:r>
                        <a:rPr lang="en-IN" dirty="0"/>
                        <a:t>8</a:t>
                      </a:r>
                    </a:p>
                  </a:txBody>
                  <a:tcPr/>
                </a:tc>
                <a:tc>
                  <a:txBody>
                    <a:bodyPr/>
                    <a:lstStyle/>
                    <a:p>
                      <a:pPr algn="ctr"/>
                      <a:r>
                        <a:rPr lang="en-IN" dirty="0"/>
                        <a:t>5</a:t>
                      </a:r>
                    </a:p>
                  </a:txBody>
                  <a:tcPr/>
                </a:tc>
                <a:extLst>
                  <a:ext uri="{0D108BD9-81ED-4DB2-BD59-A6C34878D82A}">
                    <a16:rowId xmlns:a16="http://schemas.microsoft.com/office/drawing/2014/main" val="1848819348"/>
                  </a:ext>
                </a:extLst>
              </a:tr>
              <a:tr h="370840">
                <a:tc>
                  <a:txBody>
                    <a:bodyPr/>
                    <a:lstStyle/>
                    <a:p>
                      <a:pPr algn="ctr"/>
                      <a:r>
                        <a:rPr lang="en-IN" dirty="0"/>
                        <a:t>Run3</a:t>
                      </a:r>
                    </a:p>
                  </a:txBody>
                  <a:tcPr/>
                </a:tc>
                <a:tc>
                  <a:txBody>
                    <a:bodyPr/>
                    <a:lstStyle/>
                    <a:p>
                      <a:pPr algn="ctr"/>
                      <a:r>
                        <a:rPr lang="en-IN" dirty="0"/>
                        <a:t>10</a:t>
                      </a:r>
                    </a:p>
                  </a:txBody>
                  <a:tcPr/>
                </a:tc>
                <a:tc>
                  <a:txBody>
                    <a:bodyPr/>
                    <a:lstStyle/>
                    <a:p>
                      <a:pPr algn="ctr"/>
                      <a:r>
                        <a:rPr lang="en-IN" dirty="0"/>
                        <a:t>9</a:t>
                      </a:r>
                    </a:p>
                  </a:txBody>
                  <a:tcPr/>
                </a:tc>
                <a:tc>
                  <a:txBody>
                    <a:bodyPr/>
                    <a:lstStyle/>
                    <a:p>
                      <a:pPr algn="ctr"/>
                      <a:r>
                        <a:rPr lang="en-IN" dirty="0"/>
                        <a:t>5</a:t>
                      </a:r>
                    </a:p>
                  </a:txBody>
                  <a:tcPr/>
                </a:tc>
                <a:extLst>
                  <a:ext uri="{0D108BD9-81ED-4DB2-BD59-A6C34878D82A}">
                    <a16:rowId xmlns:a16="http://schemas.microsoft.com/office/drawing/2014/main" val="3268904326"/>
                  </a:ext>
                </a:extLst>
              </a:tr>
              <a:tr h="370840">
                <a:tc>
                  <a:txBody>
                    <a:bodyPr/>
                    <a:lstStyle/>
                    <a:p>
                      <a:pPr algn="ctr"/>
                      <a:r>
                        <a:rPr lang="en-IN" dirty="0"/>
                        <a:t>Run4</a:t>
                      </a:r>
                    </a:p>
                  </a:txBody>
                  <a:tcPr/>
                </a:tc>
                <a:tc>
                  <a:txBody>
                    <a:bodyPr/>
                    <a:lstStyle/>
                    <a:p>
                      <a:pPr algn="ctr"/>
                      <a:r>
                        <a:rPr lang="en-IN" dirty="0"/>
                        <a:t>10</a:t>
                      </a:r>
                    </a:p>
                  </a:txBody>
                  <a:tcPr/>
                </a:tc>
                <a:tc>
                  <a:txBody>
                    <a:bodyPr/>
                    <a:lstStyle/>
                    <a:p>
                      <a:pPr algn="ctr"/>
                      <a:r>
                        <a:rPr lang="en-IN" dirty="0"/>
                        <a:t>8</a:t>
                      </a:r>
                    </a:p>
                  </a:txBody>
                  <a:tcPr/>
                </a:tc>
                <a:tc>
                  <a:txBody>
                    <a:bodyPr/>
                    <a:lstStyle/>
                    <a:p>
                      <a:pPr algn="ctr"/>
                      <a:r>
                        <a:rPr lang="en-IN" dirty="0"/>
                        <a:t>4</a:t>
                      </a:r>
                    </a:p>
                  </a:txBody>
                  <a:tcPr/>
                </a:tc>
                <a:extLst>
                  <a:ext uri="{0D108BD9-81ED-4DB2-BD59-A6C34878D82A}">
                    <a16:rowId xmlns:a16="http://schemas.microsoft.com/office/drawing/2014/main" val="1840536297"/>
                  </a:ext>
                </a:extLst>
              </a:tr>
            </a:tbl>
          </a:graphicData>
        </a:graphic>
      </p:graphicFrame>
      <p:sp>
        <p:nvSpPr>
          <p:cNvPr id="8" name="TextBox 7">
            <a:extLst>
              <a:ext uri="{FF2B5EF4-FFF2-40B4-BE49-F238E27FC236}">
                <a16:creationId xmlns:a16="http://schemas.microsoft.com/office/drawing/2014/main" id="{390F8161-1C00-C504-9D38-07DDE10BB755}"/>
              </a:ext>
            </a:extLst>
          </p:cNvPr>
          <p:cNvSpPr txBox="1"/>
          <p:nvPr/>
        </p:nvSpPr>
        <p:spPr>
          <a:xfrm>
            <a:off x="2393905" y="3504308"/>
            <a:ext cx="4482790" cy="307777"/>
          </a:xfrm>
          <a:prstGeom prst="rect">
            <a:avLst/>
          </a:prstGeom>
          <a:noFill/>
        </p:spPr>
        <p:txBody>
          <a:bodyPr wrap="square" rtlCol="0">
            <a:spAutoFit/>
          </a:bodyPr>
          <a:lstStyle/>
          <a:p>
            <a:r>
              <a:rPr lang="en-GB" b="1" i="0" dirty="0" err="1">
                <a:effectLst/>
                <a:latin typeface="Söhne"/>
              </a:rPr>
              <a:t>Analyzing</a:t>
            </a:r>
            <a:r>
              <a:rPr lang="en-GB" b="1" i="0" dirty="0">
                <a:effectLst/>
                <a:latin typeface="Söhne"/>
              </a:rPr>
              <a:t> Variations: Multiple Runs of NLP Models</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solidFill>
                  <a:schemeClr val="lt2"/>
                </a:solidFill>
              </a:rPr>
              <a:t>Team Members (Group No. - 21)</a:t>
            </a:r>
            <a:endParaRPr>
              <a:solidFill>
                <a:schemeClr val="lt2"/>
              </a:solidFill>
            </a:endParaRPr>
          </a:p>
        </p:txBody>
      </p:sp>
      <p:sp>
        <p:nvSpPr>
          <p:cNvPr id="71" name="Google Shape;71;p14"/>
          <p:cNvSpPr txBox="1">
            <a:spLocks noGrp="1"/>
          </p:cNvSpPr>
          <p:nvPr>
            <p:ph type="body" idx="1"/>
          </p:nvPr>
        </p:nvSpPr>
        <p:spPr>
          <a:xfrm>
            <a:off x="311700" y="1470650"/>
            <a:ext cx="8520600" cy="3354000"/>
          </a:xfrm>
          <a:prstGeom prst="rect">
            <a:avLst/>
          </a:prstGeom>
        </p:spPr>
        <p:txBody>
          <a:bodyPr spcFirstLastPara="1" wrap="square" lIns="91425" tIns="91425" rIns="91425" bIns="91425" anchor="t" anchorCtr="0">
            <a:normAutofit/>
          </a:bodyPr>
          <a:lstStyle/>
          <a:p>
            <a:pPr marL="457200" lvl="0" indent="-336550" algn="l" rtl="0">
              <a:lnSpc>
                <a:spcPct val="150000"/>
              </a:lnSpc>
              <a:spcBef>
                <a:spcPts val="0"/>
              </a:spcBef>
              <a:spcAft>
                <a:spcPts val="0"/>
              </a:spcAft>
              <a:buSzPts val="1700"/>
              <a:buChar char="●"/>
            </a:pPr>
            <a:r>
              <a:rPr lang="en-GB" sz="1700" dirty="0" err="1"/>
              <a:t>Nishchay</a:t>
            </a:r>
            <a:r>
              <a:rPr lang="en-GB" sz="1700" dirty="0"/>
              <a:t> </a:t>
            </a:r>
            <a:r>
              <a:rPr lang="en-GB" sz="1700" dirty="0" err="1"/>
              <a:t>Chaurasia</a:t>
            </a:r>
            <a:r>
              <a:rPr lang="en-GB" sz="1700"/>
              <a:t> (20204129)</a:t>
            </a:r>
            <a:endParaRPr sz="1700"/>
          </a:p>
          <a:p>
            <a:pPr marL="457200" lvl="0" indent="-336550" algn="l" rtl="0">
              <a:lnSpc>
                <a:spcPct val="150000"/>
              </a:lnSpc>
              <a:spcBef>
                <a:spcPts val="0"/>
              </a:spcBef>
              <a:spcAft>
                <a:spcPts val="0"/>
              </a:spcAft>
              <a:buSzPts val="1700"/>
              <a:buChar char="●"/>
            </a:pPr>
            <a:r>
              <a:rPr lang="en-GB" sz="1700" dirty="0"/>
              <a:t>Niraj Kumar Gupta (20204128)</a:t>
            </a:r>
            <a:endParaRPr sz="1700" dirty="0"/>
          </a:p>
          <a:p>
            <a:pPr marL="457200" lvl="0" indent="-336550" algn="l" rtl="0">
              <a:lnSpc>
                <a:spcPct val="150000"/>
              </a:lnSpc>
              <a:spcBef>
                <a:spcPts val="0"/>
              </a:spcBef>
              <a:spcAft>
                <a:spcPts val="0"/>
              </a:spcAft>
              <a:buSzPts val="1700"/>
              <a:buChar char="●"/>
            </a:pPr>
            <a:r>
              <a:rPr lang="en-GB" sz="1700" dirty="0"/>
              <a:t>Nilesh </a:t>
            </a:r>
            <a:r>
              <a:rPr lang="en-GB" sz="1700" dirty="0" err="1"/>
              <a:t>Malav</a:t>
            </a:r>
            <a:r>
              <a:rPr lang="en-GB" sz="1700" dirty="0"/>
              <a:t> (20204127)</a:t>
            </a:r>
            <a:endParaRPr sz="1700" dirty="0"/>
          </a:p>
          <a:p>
            <a:pPr marL="457200" lvl="0" indent="-336550" algn="l" rtl="0">
              <a:spcBef>
                <a:spcPts val="0"/>
              </a:spcBef>
              <a:spcAft>
                <a:spcPts val="0"/>
              </a:spcAft>
              <a:buSzPts val="1700"/>
              <a:buChar char="●"/>
            </a:pPr>
            <a:r>
              <a:rPr lang="en-GB" sz="1700" dirty="0"/>
              <a:t>Nitesh Rana (20204130)</a:t>
            </a:r>
            <a:endParaRPr sz="1700" dirty="0"/>
          </a:p>
          <a:p>
            <a:pPr marL="0" lvl="0" indent="0" algn="l" rtl="0">
              <a:spcBef>
                <a:spcPts val="1200"/>
              </a:spcBef>
              <a:spcAft>
                <a:spcPts val="1200"/>
              </a:spcAft>
              <a:buNone/>
            </a:pPr>
            <a:r>
              <a:rPr lang="en-GB" sz="1700" dirty="0"/>
              <a:t> </a:t>
            </a:r>
            <a:endParaRPr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52566" y="398236"/>
            <a:ext cx="6561300" cy="478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b="1" dirty="0">
                <a:solidFill>
                  <a:schemeClr val="lt2"/>
                </a:solidFill>
              </a:rPr>
              <a:t>Results and Analysis</a:t>
            </a:r>
            <a:endParaRPr b="1" dirty="0">
              <a:solidFill>
                <a:schemeClr val="lt2"/>
              </a:solidFill>
            </a:endParaRPr>
          </a:p>
        </p:txBody>
      </p:sp>
      <p:sp>
        <p:nvSpPr>
          <p:cNvPr id="3" name="TextBox 2">
            <a:extLst>
              <a:ext uri="{FF2B5EF4-FFF2-40B4-BE49-F238E27FC236}">
                <a16:creationId xmlns:a16="http://schemas.microsoft.com/office/drawing/2014/main" id="{22606B2D-A5CB-B7FC-DFF0-2C3166BD7083}"/>
              </a:ext>
            </a:extLst>
          </p:cNvPr>
          <p:cNvSpPr txBox="1"/>
          <p:nvPr/>
        </p:nvSpPr>
        <p:spPr>
          <a:xfrm>
            <a:off x="3141624" y="4662790"/>
            <a:ext cx="2670924" cy="307777"/>
          </a:xfrm>
          <a:prstGeom prst="rect">
            <a:avLst/>
          </a:prstGeom>
          <a:noFill/>
        </p:spPr>
        <p:txBody>
          <a:bodyPr wrap="none" rtlCol="0">
            <a:spAutoFit/>
          </a:bodyPr>
          <a:lstStyle/>
          <a:p>
            <a:r>
              <a:rPr lang="en-IN" dirty="0"/>
              <a:t>Comparison of different models</a:t>
            </a:r>
          </a:p>
        </p:txBody>
      </p:sp>
      <p:graphicFrame>
        <p:nvGraphicFramePr>
          <p:cNvPr id="5" name="Table 4">
            <a:extLst>
              <a:ext uri="{FF2B5EF4-FFF2-40B4-BE49-F238E27FC236}">
                <a16:creationId xmlns:a16="http://schemas.microsoft.com/office/drawing/2014/main" id="{A2BBA96D-CCB5-CC00-5788-6A38D3E705E1}"/>
              </a:ext>
            </a:extLst>
          </p:cNvPr>
          <p:cNvGraphicFramePr>
            <a:graphicFrameLocks noGrp="1"/>
          </p:cNvGraphicFramePr>
          <p:nvPr>
            <p:extLst>
              <p:ext uri="{D42A27DB-BD31-4B8C-83A1-F6EECF244321}">
                <p14:modId xmlns:p14="http://schemas.microsoft.com/office/powerpoint/2010/main" val="33154897"/>
              </p:ext>
            </p:extLst>
          </p:nvPr>
        </p:nvGraphicFramePr>
        <p:xfrm>
          <a:off x="144969" y="986884"/>
          <a:ext cx="8854062" cy="3731491"/>
        </p:xfrm>
        <a:graphic>
          <a:graphicData uri="http://schemas.openxmlformats.org/drawingml/2006/table">
            <a:tbl>
              <a:tblPr/>
              <a:tblGrid>
                <a:gridCol w="1066797">
                  <a:extLst>
                    <a:ext uri="{9D8B030D-6E8A-4147-A177-3AD203B41FA5}">
                      <a16:colId xmlns:a16="http://schemas.microsoft.com/office/drawing/2014/main" val="1642924851"/>
                    </a:ext>
                  </a:extLst>
                </a:gridCol>
                <a:gridCol w="2512741">
                  <a:extLst>
                    <a:ext uri="{9D8B030D-6E8A-4147-A177-3AD203B41FA5}">
                      <a16:colId xmlns:a16="http://schemas.microsoft.com/office/drawing/2014/main" val="3686509350"/>
                    </a:ext>
                  </a:extLst>
                </a:gridCol>
                <a:gridCol w="2831819">
                  <a:extLst>
                    <a:ext uri="{9D8B030D-6E8A-4147-A177-3AD203B41FA5}">
                      <a16:colId xmlns:a16="http://schemas.microsoft.com/office/drawing/2014/main" val="3339562721"/>
                    </a:ext>
                  </a:extLst>
                </a:gridCol>
                <a:gridCol w="37762">
                  <a:extLst>
                    <a:ext uri="{9D8B030D-6E8A-4147-A177-3AD203B41FA5}">
                      <a16:colId xmlns:a16="http://schemas.microsoft.com/office/drawing/2014/main" val="3406385958"/>
                    </a:ext>
                  </a:extLst>
                </a:gridCol>
                <a:gridCol w="37762">
                  <a:extLst>
                    <a:ext uri="{9D8B030D-6E8A-4147-A177-3AD203B41FA5}">
                      <a16:colId xmlns:a16="http://schemas.microsoft.com/office/drawing/2014/main" val="3399224636"/>
                    </a:ext>
                  </a:extLst>
                </a:gridCol>
                <a:gridCol w="2367181">
                  <a:extLst>
                    <a:ext uri="{9D8B030D-6E8A-4147-A177-3AD203B41FA5}">
                      <a16:colId xmlns:a16="http://schemas.microsoft.com/office/drawing/2014/main" val="742358379"/>
                    </a:ext>
                  </a:extLst>
                </a:gridCol>
              </a:tblGrid>
              <a:tr h="0">
                <a:tc>
                  <a:txBody>
                    <a:bodyPr/>
                    <a:lstStyle/>
                    <a:p>
                      <a:pPr algn="ctr" rtl="0" fontAlgn="b"/>
                      <a:r>
                        <a:rPr lang="en-US" sz="1000">
                          <a:solidFill>
                            <a:schemeClr val="tx1"/>
                          </a:solidFill>
                          <a:effectLst/>
                        </a:rPr>
                        <a:t>Feature</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1000">
                          <a:solidFill>
                            <a:schemeClr val="tx1"/>
                          </a:solidFill>
                          <a:effectLst/>
                        </a:rPr>
                        <a:t>GPT-3</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1000">
                          <a:solidFill>
                            <a:schemeClr val="tx1"/>
                          </a:solidFill>
                          <a:effectLst/>
                        </a:rPr>
                        <a:t>BERT</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rowSpan="8">
                  <a:txBody>
                    <a:bodyPr/>
                    <a:lstStyle/>
                    <a:p>
                      <a:pPr algn="ctr" rtl="0" fontAlgn="b"/>
                      <a:endParaRPr lang="en-US" sz="1000" dirty="0">
                        <a:solidFill>
                          <a:schemeClr val="tx1"/>
                        </a:solidFill>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rowSpan="8">
                  <a:txBody>
                    <a:bodyPr/>
                    <a:lstStyle/>
                    <a:p>
                      <a:pPr algn="ctr" rtl="0" fontAlgn="b"/>
                      <a:endParaRPr lang="en-US" sz="1000" dirty="0">
                        <a:solidFill>
                          <a:schemeClr val="tx1"/>
                        </a:solidFill>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1000">
                          <a:solidFill>
                            <a:schemeClr val="tx1"/>
                          </a:solidFill>
                          <a:effectLst/>
                        </a:rPr>
                        <a:t>LaMDA</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789798052"/>
                  </a:ext>
                </a:extLst>
              </a:tr>
              <a:tr h="197443">
                <a:tc>
                  <a:txBody>
                    <a:bodyPr/>
                    <a:lstStyle/>
                    <a:p>
                      <a:pPr algn="ctr" rtl="0" fontAlgn="b"/>
                      <a:r>
                        <a:rPr lang="en-US" sz="1000">
                          <a:solidFill>
                            <a:schemeClr val="tx1"/>
                          </a:solidFill>
                          <a:effectLst/>
                        </a:rPr>
                        <a:t>Model Type</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1000">
                          <a:solidFill>
                            <a:schemeClr val="tx1"/>
                          </a:solidFill>
                          <a:effectLst/>
                        </a:rPr>
                        <a:t>Autoregressive</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1000">
                          <a:solidFill>
                            <a:schemeClr val="tx1"/>
                          </a:solidFill>
                          <a:effectLst/>
                        </a:rPr>
                        <a:t>Bidirectional</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vMerge="1">
                  <a:txBody>
                    <a:bodyPr/>
                    <a:lstStyle/>
                    <a:p>
                      <a:pPr algn="ctr" rtl="0" fontAlgn="b"/>
                      <a:endParaRPr lang="en-US"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vMerge="1">
                  <a:txBody>
                    <a:bodyPr/>
                    <a:lstStyle/>
                    <a:p>
                      <a:pPr algn="ctr" rtl="0" fontAlgn="b"/>
                      <a:endParaRPr lang="en-US"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en-US" sz="1000">
                          <a:solidFill>
                            <a:schemeClr val="tx1"/>
                          </a:solidFill>
                          <a:effectLst/>
                        </a:rPr>
                        <a:t>Decoder-Only</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13800824"/>
                  </a:ext>
                </a:extLst>
              </a:tr>
              <a:tr h="260265">
                <a:tc>
                  <a:txBody>
                    <a:bodyPr/>
                    <a:lstStyle/>
                    <a:p>
                      <a:pPr algn="ctr" rtl="0" fontAlgn="b"/>
                      <a:r>
                        <a:rPr lang="en-US" sz="1000">
                          <a:solidFill>
                            <a:schemeClr val="tx1"/>
                          </a:solidFill>
                          <a:effectLst/>
                        </a:rPr>
                        <a:t>Training Data</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GB" sz="1000">
                          <a:solidFill>
                            <a:schemeClr val="tx1"/>
                          </a:solidFill>
                          <a:effectLst/>
                        </a:rPr>
                        <a:t>Diverse web text and code</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1000">
                          <a:solidFill>
                            <a:schemeClr val="tx1"/>
                          </a:solidFill>
                          <a:effectLst/>
                        </a:rPr>
                        <a:t>Wikipedia, BooksCorpus</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vMerge="1">
                  <a:txBody>
                    <a:bodyPr/>
                    <a:lstStyle/>
                    <a:p>
                      <a:pPr algn="ctr" rtl="0" fontAlgn="b"/>
                      <a:endParaRPr lang="en-US"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vMerge="1">
                  <a:txBody>
                    <a:bodyPr/>
                    <a:lstStyle/>
                    <a:p>
                      <a:pPr algn="ctr" rtl="0" fontAlgn="b"/>
                      <a:endParaRPr lang="en-US"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en-US" sz="1000">
                          <a:solidFill>
                            <a:schemeClr val="tx1"/>
                          </a:solidFill>
                          <a:effectLst/>
                        </a:rPr>
                        <a:t>Dialogue data</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7565357"/>
                  </a:ext>
                </a:extLst>
              </a:tr>
              <a:tr h="323089">
                <a:tc>
                  <a:txBody>
                    <a:bodyPr/>
                    <a:lstStyle/>
                    <a:p>
                      <a:pPr algn="ctr" rtl="0" fontAlgn="b"/>
                      <a:r>
                        <a:rPr lang="en-US" sz="1000">
                          <a:solidFill>
                            <a:schemeClr val="tx1"/>
                          </a:solidFill>
                          <a:effectLst/>
                        </a:rPr>
                        <a:t>Training Objective</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1000">
                          <a:solidFill>
                            <a:schemeClr val="tx1"/>
                          </a:solidFill>
                          <a:effectLst/>
                        </a:rPr>
                        <a:t>Next word prediction</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1000">
                          <a:solidFill>
                            <a:schemeClr val="tx1"/>
                          </a:solidFill>
                          <a:effectLst/>
                        </a:rPr>
                        <a:t>Masked language modeling</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vMerge="1">
                  <a:txBody>
                    <a:bodyPr/>
                    <a:lstStyle/>
                    <a:p>
                      <a:pPr algn="ctr" rtl="0" fontAlgn="b"/>
                      <a:endParaRPr lang="en-US"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vMerge="1">
                  <a:txBody>
                    <a:bodyPr/>
                    <a:lstStyle/>
                    <a:p>
                      <a:pPr algn="ctr" rtl="0" fontAlgn="b"/>
                      <a:endParaRPr lang="en-US"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en-US" sz="1000" dirty="0">
                          <a:solidFill>
                            <a:schemeClr val="tx1"/>
                          </a:solidFill>
                          <a:effectLst/>
                        </a:rPr>
                        <a:t>Dialogue loss</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3072C8"/>
                      </a:solidFill>
                      <a:prstDash val="solid"/>
                      <a:round/>
                      <a:headEnd type="none" w="med" len="med"/>
                      <a:tailEnd type="none" w="med" len="med"/>
                    </a:lnB>
                    <a:noFill/>
                  </a:tcPr>
                </a:tc>
                <a:extLst>
                  <a:ext uri="{0D108BD9-81ED-4DB2-BD59-A6C34878D82A}">
                    <a16:rowId xmlns:a16="http://schemas.microsoft.com/office/drawing/2014/main" val="1684461188"/>
                  </a:ext>
                </a:extLst>
              </a:tr>
              <a:tr h="260265">
                <a:tc>
                  <a:txBody>
                    <a:bodyPr/>
                    <a:lstStyle/>
                    <a:p>
                      <a:pPr algn="ctr" rtl="0" fontAlgn="b"/>
                      <a:r>
                        <a:rPr lang="en-US" sz="1000">
                          <a:solidFill>
                            <a:schemeClr val="tx1"/>
                          </a:solidFill>
                          <a:effectLst/>
                        </a:rPr>
                        <a:t>Fine-tuning Approach</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1000" dirty="0">
                          <a:solidFill>
                            <a:schemeClr val="tx1"/>
                          </a:solidFill>
                          <a:effectLst/>
                        </a:rPr>
                        <a:t>Few-shot learning</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1000">
                          <a:solidFill>
                            <a:schemeClr val="tx1"/>
                          </a:solidFill>
                          <a:effectLst/>
                        </a:rPr>
                        <a:t>Task-specific fine-tuning</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vMerge="1">
                  <a:txBody>
                    <a:bodyPr/>
                    <a:lstStyle/>
                    <a:p>
                      <a:pPr algn="ctr" rtl="0" fontAlgn="b"/>
                      <a:endParaRPr lang="en-US"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vMerge="1">
                  <a:txBody>
                    <a:bodyPr/>
                    <a:lstStyle/>
                    <a:p>
                      <a:pPr algn="ctr" rtl="0" fontAlgn="b"/>
                      <a:endParaRPr lang="en-US"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3072C8"/>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en-US" sz="1000" dirty="0">
                          <a:solidFill>
                            <a:schemeClr val="tx1"/>
                          </a:solidFill>
                          <a:effectLst/>
                        </a:rPr>
                        <a:t>Prompt-based fine-tuning</a:t>
                      </a:r>
                    </a:p>
                  </a:txBody>
                  <a:tcPr marL="0" marR="0" marT="4121" marB="4121" anchor="b">
                    <a:lnL w="7620" cap="flat" cmpd="sng" algn="ctr">
                      <a:solidFill>
                        <a:srgbClr val="3072C8"/>
                      </a:solidFill>
                      <a:prstDash val="solid"/>
                      <a:round/>
                      <a:headEnd type="none" w="med" len="med"/>
                      <a:tailEnd type="none" w="med" len="med"/>
                    </a:lnL>
                    <a:lnR w="7620" cap="flat" cmpd="sng" algn="ctr">
                      <a:solidFill>
                        <a:srgbClr val="3072C8"/>
                      </a:solidFill>
                      <a:prstDash val="solid"/>
                      <a:round/>
                      <a:headEnd type="none" w="med" len="med"/>
                      <a:tailEnd type="none" w="med" len="med"/>
                    </a:lnR>
                    <a:lnT w="7620" cap="flat" cmpd="sng" algn="ctr">
                      <a:solidFill>
                        <a:srgbClr val="3072C8"/>
                      </a:solidFill>
                      <a:prstDash val="solid"/>
                      <a:round/>
                      <a:headEnd type="none" w="med" len="med"/>
                      <a:tailEnd type="none" w="med" len="med"/>
                    </a:lnT>
                    <a:lnB w="7620" cap="flat" cmpd="sng" algn="ctr">
                      <a:solidFill>
                        <a:srgbClr val="707EC8"/>
                      </a:solidFill>
                      <a:prstDash val="solid"/>
                      <a:round/>
                      <a:headEnd type="none" w="med" len="med"/>
                      <a:tailEnd type="none" w="med" len="med"/>
                    </a:lnB>
                    <a:noFill/>
                  </a:tcPr>
                </a:tc>
                <a:extLst>
                  <a:ext uri="{0D108BD9-81ED-4DB2-BD59-A6C34878D82A}">
                    <a16:rowId xmlns:a16="http://schemas.microsoft.com/office/drawing/2014/main" val="4245876868"/>
                  </a:ext>
                </a:extLst>
              </a:tr>
              <a:tr h="951315">
                <a:tc>
                  <a:txBody>
                    <a:bodyPr/>
                    <a:lstStyle/>
                    <a:p>
                      <a:pPr algn="ctr" rtl="0" fontAlgn="b"/>
                      <a:r>
                        <a:rPr lang="en-US" sz="1000">
                          <a:solidFill>
                            <a:schemeClr val="tx1"/>
                          </a:solidFill>
                          <a:effectLst/>
                        </a:rPr>
                        <a:t>Strengths</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GB" sz="1000" dirty="0">
                          <a:solidFill>
                            <a:schemeClr val="tx1"/>
                          </a:solidFill>
                          <a:effectLst/>
                        </a:rPr>
                        <a:t>Strong generative capabilities, versatile, multitask learning</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GB" sz="1000" dirty="0">
                          <a:solidFill>
                            <a:schemeClr val="tx1"/>
                          </a:solidFill>
                          <a:effectLst/>
                        </a:rPr>
                        <a:t>State-of-the-art in many benchmarks, effective for domain-specific tasks</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vMerge="1">
                  <a:txBody>
                    <a:bodyPr/>
                    <a:lstStyle/>
                    <a:p>
                      <a:pPr algn="ctr" rtl="0" fontAlgn="b"/>
                      <a:endParaRPr lang="en-GB"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vMerge="1">
                  <a:txBody>
                    <a:bodyPr/>
                    <a:lstStyle/>
                    <a:p>
                      <a:pPr algn="ctr" rtl="0" fontAlgn="b"/>
                      <a:endParaRPr lang="en-GB"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707EC8"/>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en-GB" sz="1000" dirty="0">
                          <a:solidFill>
                            <a:schemeClr val="tx1"/>
                          </a:solidFill>
                          <a:effectLst/>
                        </a:rPr>
                        <a:t>Strong factual language understanding, robust to adversarial attacks, generates different creative text formats</a:t>
                      </a:r>
                    </a:p>
                  </a:txBody>
                  <a:tcPr marL="0" marR="0" marT="4121" marB="4121" anchor="b">
                    <a:lnL w="7620" cap="flat" cmpd="sng" algn="ctr">
                      <a:solidFill>
                        <a:srgbClr val="707EC8"/>
                      </a:solidFill>
                      <a:prstDash val="solid"/>
                      <a:round/>
                      <a:headEnd type="none" w="med" len="med"/>
                      <a:tailEnd type="none" w="med" len="med"/>
                    </a:lnL>
                    <a:lnR w="7620" cap="flat" cmpd="sng" algn="ctr">
                      <a:solidFill>
                        <a:srgbClr val="707EC8"/>
                      </a:solidFill>
                      <a:prstDash val="solid"/>
                      <a:round/>
                      <a:headEnd type="none" w="med" len="med"/>
                      <a:tailEnd type="none" w="med" len="med"/>
                    </a:lnR>
                    <a:lnT w="7620" cap="flat" cmpd="sng" algn="ctr">
                      <a:solidFill>
                        <a:srgbClr val="707EC8"/>
                      </a:solidFill>
                      <a:prstDash val="solid"/>
                      <a:round/>
                      <a:headEnd type="none" w="med" len="med"/>
                      <a:tailEnd type="none" w="med" len="med"/>
                    </a:lnT>
                    <a:lnB w="7620" cap="flat" cmpd="sng" algn="ctr">
                      <a:solidFill>
                        <a:srgbClr val="707DC8"/>
                      </a:solidFill>
                      <a:prstDash val="solid"/>
                      <a:round/>
                      <a:headEnd type="none" w="med" len="med"/>
                      <a:tailEnd type="none" w="med" len="med"/>
                    </a:lnB>
                    <a:noFill/>
                  </a:tcPr>
                </a:tc>
                <a:extLst>
                  <a:ext uri="{0D108BD9-81ED-4DB2-BD59-A6C34878D82A}">
                    <a16:rowId xmlns:a16="http://schemas.microsoft.com/office/drawing/2014/main" val="1835762068"/>
                  </a:ext>
                </a:extLst>
              </a:tr>
              <a:tr h="825670">
                <a:tc>
                  <a:txBody>
                    <a:bodyPr/>
                    <a:lstStyle/>
                    <a:p>
                      <a:pPr algn="ctr" rtl="0" fontAlgn="b"/>
                      <a:r>
                        <a:rPr lang="en-US" sz="1000">
                          <a:solidFill>
                            <a:schemeClr val="tx1"/>
                          </a:solidFill>
                          <a:effectLst/>
                        </a:rPr>
                        <a:t>Weaknesses</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GB" sz="1000">
                          <a:solidFill>
                            <a:schemeClr val="tx1"/>
                          </a:solidFill>
                          <a:effectLst/>
                        </a:rPr>
                        <a:t>High computational and memory requirements, limited fine-tuning capabilities</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GB" sz="1000">
                          <a:solidFill>
                            <a:schemeClr val="tx1"/>
                          </a:solidFill>
                          <a:effectLst/>
                        </a:rPr>
                        <a:t>Slightly limited compared to XL models in handling long contexts, moderate interpretability</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vMerge="1">
                  <a:txBody>
                    <a:bodyPr/>
                    <a:lstStyle/>
                    <a:p>
                      <a:pPr algn="ctr" rtl="0" fontAlgn="b"/>
                      <a:endParaRPr lang="en-GB"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vMerge="1">
                  <a:txBody>
                    <a:bodyPr/>
                    <a:lstStyle/>
                    <a:p>
                      <a:pPr algn="ctr" rtl="0" fontAlgn="b"/>
                      <a:endParaRPr lang="en-GB"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707DC8"/>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en-GB" sz="1000" dirty="0">
                          <a:solidFill>
                            <a:schemeClr val="tx1"/>
                          </a:solidFill>
                          <a:effectLst/>
                        </a:rPr>
                        <a:t>Requires more computational resources than BERT, less interpretable than BERT</a:t>
                      </a:r>
                    </a:p>
                  </a:txBody>
                  <a:tcPr marL="0" marR="0" marT="4121" marB="4121" anchor="b">
                    <a:lnL w="7620" cap="flat" cmpd="sng" algn="ctr">
                      <a:solidFill>
                        <a:srgbClr val="707DC8"/>
                      </a:solidFill>
                      <a:prstDash val="solid"/>
                      <a:round/>
                      <a:headEnd type="none" w="med" len="med"/>
                      <a:tailEnd type="none" w="med" len="med"/>
                    </a:lnL>
                    <a:lnR w="7620" cap="flat" cmpd="sng" algn="ctr">
                      <a:solidFill>
                        <a:srgbClr val="707DC8"/>
                      </a:solidFill>
                      <a:prstDash val="solid"/>
                      <a:round/>
                      <a:headEnd type="none" w="med" len="med"/>
                      <a:tailEnd type="none" w="med" len="med"/>
                    </a:lnR>
                    <a:lnT w="7620" cap="flat" cmpd="sng" algn="ctr">
                      <a:solidFill>
                        <a:srgbClr val="707DC8"/>
                      </a:solidFill>
                      <a:prstDash val="solid"/>
                      <a:round/>
                      <a:headEnd type="none" w="med" len="med"/>
                      <a:tailEnd type="none" w="med" len="med"/>
                    </a:lnT>
                    <a:lnB w="7620" cap="flat" cmpd="sng" algn="ctr">
                      <a:solidFill>
                        <a:srgbClr val="F07DC8"/>
                      </a:solidFill>
                      <a:prstDash val="solid"/>
                      <a:round/>
                      <a:headEnd type="none" w="med" len="med"/>
                      <a:tailEnd type="none" w="med" len="med"/>
                    </a:lnB>
                    <a:noFill/>
                  </a:tcPr>
                </a:tc>
                <a:extLst>
                  <a:ext uri="{0D108BD9-81ED-4DB2-BD59-A6C34878D82A}">
                    <a16:rowId xmlns:a16="http://schemas.microsoft.com/office/drawing/2014/main" val="778299059"/>
                  </a:ext>
                </a:extLst>
              </a:tr>
              <a:tr h="700025">
                <a:tc>
                  <a:txBody>
                    <a:bodyPr/>
                    <a:lstStyle/>
                    <a:p>
                      <a:pPr algn="ctr" rtl="0" fontAlgn="b"/>
                      <a:r>
                        <a:rPr lang="en-US" sz="1000" dirty="0">
                          <a:solidFill>
                            <a:schemeClr val="tx1"/>
                          </a:solidFill>
                          <a:effectLst/>
                        </a:rPr>
                        <a:t>Common Applications</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GB" sz="1000">
                          <a:solidFill>
                            <a:schemeClr val="tx1"/>
                          </a:solidFill>
                          <a:effectLst/>
                        </a:rPr>
                        <a:t>Language generation, text summarization, question answering</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1000" dirty="0">
                          <a:solidFill>
                            <a:schemeClr val="tx1"/>
                          </a:solidFill>
                          <a:effectLst/>
                        </a:rPr>
                        <a:t>Sentiment analysis, text classification, natural language inference</a:t>
                      </a: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vMerge="1">
                  <a:txBody>
                    <a:bodyPr/>
                    <a:lstStyle/>
                    <a:p>
                      <a:pPr algn="ctr" rtl="0" fontAlgn="b"/>
                      <a:endParaRPr lang="en-GB"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vMerge="1">
                  <a:txBody>
                    <a:bodyPr/>
                    <a:lstStyle/>
                    <a:p>
                      <a:pPr algn="ctr" rtl="0" fontAlgn="b"/>
                      <a:endParaRPr lang="en-US" sz="1000" dirty="0">
                        <a:effectLst/>
                      </a:endParaRPr>
                    </a:p>
                  </a:txBody>
                  <a:tcPr marL="6181" marR="6181" marT="4121" marB="4121" anchor="b">
                    <a:lnL w="7620" cap="flat" cmpd="sng" algn="ctr">
                      <a:solidFill>
                        <a:srgbClr val="CCCCCC"/>
                      </a:solidFill>
                      <a:prstDash val="solid"/>
                      <a:round/>
                      <a:headEnd type="none" w="med" len="med"/>
                      <a:tailEnd type="none" w="med" len="med"/>
                    </a:lnL>
                    <a:lnR w="7620" cap="flat" cmpd="sng" algn="ctr">
                      <a:solidFill>
                        <a:srgbClr val="F07DC8"/>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en-US" sz="1000" dirty="0">
                          <a:solidFill>
                            <a:schemeClr val="tx1"/>
                          </a:solidFill>
                          <a:effectLst/>
                        </a:rPr>
                        <a:t>Dialogue generation, chatbot development, question answering</a:t>
                      </a:r>
                    </a:p>
                  </a:txBody>
                  <a:tcPr marL="0" marR="0" marT="4121" marB="4121" anchor="b">
                    <a:lnL w="7620" cap="flat" cmpd="sng" algn="ctr">
                      <a:solidFill>
                        <a:srgbClr val="F07DC8"/>
                      </a:solidFill>
                      <a:prstDash val="solid"/>
                      <a:round/>
                      <a:headEnd type="none" w="med" len="med"/>
                      <a:tailEnd type="none" w="med" len="med"/>
                    </a:lnL>
                    <a:lnR w="7620" cap="flat" cmpd="sng" algn="ctr">
                      <a:solidFill>
                        <a:srgbClr val="F07DC8"/>
                      </a:solidFill>
                      <a:prstDash val="solid"/>
                      <a:round/>
                      <a:headEnd type="none" w="med" len="med"/>
                      <a:tailEnd type="none" w="med" len="med"/>
                    </a:lnR>
                    <a:lnT w="7620" cap="flat" cmpd="sng" algn="ctr">
                      <a:solidFill>
                        <a:srgbClr val="F07DC8"/>
                      </a:solidFill>
                      <a:prstDash val="solid"/>
                      <a:round/>
                      <a:headEnd type="none" w="med" len="med"/>
                      <a:tailEnd type="none" w="med" len="med"/>
                    </a:lnT>
                    <a:lnB w="7620" cap="flat" cmpd="sng" algn="ctr">
                      <a:solidFill>
                        <a:srgbClr val="F07DC8"/>
                      </a:solidFill>
                      <a:prstDash val="solid"/>
                      <a:round/>
                      <a:headEnd type="none" w="med" len="med"/>
                      <a:tailEnd type="none" w="med" len="med"/>
                    </a:lnB>
                    <a:noFill/>
                  </a:tcPr>
                </a:tc>
                <a:extLst>
                  <a:ext uri="{0D108BD9-81ED-4DB2-BD59-A6C34878D82A}">
                    <a16:rowId xmlns:a16="http://schemas.microsoft.com/office/drawing/2014/main" val="3251249031"/>
                  </a:ext>
                </a:extLst>
              </a:tr>
            </a:tbl>
          </a:graphicData>
        </a:graphic>
      </p:graphicFrame>
    </p:spTree>
    <p:extLst>
      <p:ext uri="{BB962C8B-B14F-4D97-AF65-F5344CB8AC3E}">
        <p14:creationId xmlns:p14="http://schemas.microsoft.com/office/powerpoint/2010/main" val="810660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solidFill>
                  <a:schemeClr val="lt2"/>
                </a:solidFill>
              </a:rPr>
              <a:t>Future Direction</a:t>
            </a:r>
            <a:endParaRPr b="1" dirty="0">
              <a:solidFill>
                <a:schemeClr val="lt2"/>
              </a:solidFill>
            </a:endParaRPr>
          </a:p>
        </p:txBody>
      </p:sp>
      <p:sp>
        <p:nvSpPr>
          <p:cNvPr id="171" name="Google Shape;171;p2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fontScale="85000" lnSpcReduction="20000"/>
          </a:bodyPr>
          <a:lstStyle/>
          <a:p>
            <a:pPr marL="457200" lvl="0" indent="-342900" algn="l" rtl="0">
              <a:spcBef>
                <a:spcPts val="0"/>
              </a:spcBef>
              <a:spcAft>
                <a:spcPts val="0"/>
              </a:spcAft>
              <a:buSzPts val="1800"/>
              <a:buChar char="●"/>
            </a:pPr>
            <a:r>
              <a:rPr lang="en-GB" dirty="0"/>
              <a:t>Enhanced Adaptability: Advancing models to be adaptable across various subjects, languages, and educational levels, ensuring broader applicability.</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Feedback Personalization: Developing systems that provide personalized feedback tailored to individual student needs, fostering better learning outcomes.</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Advanced Assessment Types: Expanding capabilities to assess more complex responses, including essays, creative writing, and critical thinking exercises.</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Real-Time Feedback: Implementing systems capable of providing instant feedback to students, aiding immediate comprehension and learning adjustments.</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AI-Human Collaboration: Fostering collaboration between AI systems and human educators for more effective and comprehensive assessments.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solidFill>
                  <a:schemeClr val="lt2"/>
                </a:solidFill>
              </a:rPr>
              <a:t>Conclusion</a:t>
            </a:r>
            <a:endParaRPr b="1" dirty="0">
              <a:solidFill>
                <a:schemeClr val="lt2"/>
              </a:solidFill>
            </a:endParaRPr>
          </a:p>
        </p:txBody>
      </p:sp>
      <p:sp>
        <p:nvSpPr>
          <p:cNvPr id="177" name="Google Shape;177;p30"/>
          <p:cNvSpPr txBox="1">
            <a:spLocks noGrp="1"/>
          </p:cNvSpPr>
          <p:nvPr>
            <p:ph type="body" idx="1"/>
          </p:nvPr>
        </p:nvSpPr>
        <p:spPr>
          <a:xfrm>
            <a:off x="438616" y="1147225"/>
            <a:ext cx="8333677" cy="3922864"/>
          </a:xfrm>
          <a:prstGeom prst="rect">
            <a:avLst/>
          </a:prstGeom>
        </p:spPr>
        <p:txBody>
          <a:bodyPr spcFirstLastPara="1" wrap="square" lIns="91425" tIns="91425" rIns="91425" bIns="91425" anchor="t" anchorCtr="0">
            <a:noAutofit/>
          </a:bodyPr>
          <a:lstStyle/>
          <a:p>
            <a:pPr marL="457200" lvl="0" indent="-323850" algn="l" rtl="0">
              <a:lnSpc>
                <a:spcPct val="105000"/>
              </a:lnSpc>
              <a:spcBef>
                <a:spcPts val="0"/>
              </a:spcBef>
              <a:spcAft>
                <a:spcPts val="0"/>
              </a:spcAft>
              <a:buSzPts val="1500"/>
              <a:buChar char="●"/>
            </a:pPr>
            <a:r>
              <a:rPr lang="en-GB" sz="1500" dirty="0"/>
              <a:t>Auto-grading systems driven by AI and NLP offer scalability, efficiency, and objectivity in educational assessments.</a:t>
            </a:r>
          </a:p>
          <a:p>
            <a:pPr marL="457200" lvl="0" indent="-323850" algn="l" rtl="0">
              <a:lnSpc>
                <a:spcPct val="105000"/>
              </a:lnSpc>
              <a:spcBef>
                <a:spcPts val="0"/>
              </a:spcBef>
              <a:spcAft>
                <a:spcPts val="0"/>
              </a:spcAft>
              <a:buSzPts val="1500"/>
              <a:buChar char="●"/>
            </a:pPr>
            <a:endParaRPr lang="en-GB" sz="1500" dirty="0"/>
          </a:p>
          <a:p>
            <a:pPr marL="457200" lvl="0" indent="-323850" algn="l" rtl="0">
              <a:lnSpc>
                <a:spcPct val="105000"/>
              </a:lnSpc>
              <a:spcBef>
                <a:spcPts val="0"/>
              </a:spcBef>
              <a:spcAft>
                <a:spcPts val="0"/>
              </a:spcAft>
              <a:buSzPts val="1500"/>
              <a:buChar char="●"/>
            </a:pPr>
            <a:r>
              <a:rPr lang="en-GB" sz="1500" dirty="0"/>
              <a:t>Challenges such as subjective assessments and maintaining fairness require ongoing refinement and robust data curation.</a:t>
            </a:r>
          </a:p>
          <a:p>
            <a:pPr marL="457200" lvl="0" indent="-323850" algn="l" rtl="0">
              <a:lnSpc>
                <a:spcPct val="105000"/>
              </a:lnSpc>
              <a:spcBef>
                <a:spcPts val="0"/>
              </a:spcBef>
              <a:spcAft>
                <a:spcPts val="0"/>
              </a:spcAft>
              <a:buSzPts val="1500"/>
              <a:buChar char="●"/>
            </a:pPr>
            <a:endParaRPr lang="en-GB" sz="1500" dirty="0"/>
          </a:p>
          <a:p>
            <a:pPr marL="457200" lvl="0" indent="-323850" algn="l" rtl="0">
              <a:lnSpc>
                <a:spcPct val="105000"/>
              </a:lnSpc>
              <a:spcBef>
                <a:spcPts val="0"/>
              </a:spcBef>
              <a:spcAft>
                <a:spcPts val="0"/>
              </a:spcAft>
              <a:buSzPts val="1500"/>
              <a:buChar char="●"/>
            </a:pPr>
            <a:r>
              <a:rPr lang="en-GB" sz="1500" dirty="0"/>
              <a:t>Continuous improvement, adherence to best practices, and collaboration between AI and education experts are crucial for advancing these systems.</a:t>
            </a:r>
          </a:p>
          <a:p>
            <a:pPr marL="457200" lvl="0" indent="-323850" algn="l" rtl="0">
              <a:lnSpc>
                <a:spcPct val="105000"/>
              </a:lnSpc>
              <a:spcBef>
                <a:spcPts val="0"/>
              </a:spcBef>
              <a:spcAft>
                <a:spcPts val="0"/>
              </a:spcAft>
              <a:buSzPts val="1500"/>
              <a:buChar char="●"/>
            </a:pPr>
            <a:endParaRPr lang="en-GB" sz="1500" dirty="0"/>
          </a:p>
          <a:p>
            <a:pPr marL="457200" lvl="0" indent="-323850" algn="l" rtl="0">
              <a:lnSpc>
                <a:spcPct val="105000"/>
              </a:lnSpc>
              <a:spcBef>
                <a:spcPts val="0"/>
              </a:spcBef>
              <a:spcAft>
                <a:spcPts val="0"/>
              </a:spcAft>
              <a:buSzPts val="1500"/>
              <a:buChar char="●"/>
            </a:pPr>
            <a:r>
              <a:rPr lang="en-GB" sz="1500" dirty="0"/>
              <a:t>The future entails refining these systems for adaptability across subjects, empowering educators with valuable tools for effective teaching and learning assessments.</a:t>
            </a:r>
          </a:p>
          <a:p>
            <a:pPr marL="133350" lvl="0" indent="0" algn="l" rtl="0">
              <a:lnSpc>
                <a:spcPct val="105000"/>
              </a:lnSpc>
              <a:spcBef>
                <a:spcPts val="0"/>
              </a:spcBef>
              <a:spcAft>
                <a:spcPts val="0"/>
              </a:spcAft>
              <a:buSzPts val="1500"/>
              <a:buNone/>
            </a:pPr>
            <a:endParaRPr lang="en-GB" sz="1500" dirty="0"/>
          </a:p>
          <a:p>
            <a:pPr marL="457200" lvl="0" indent="-323850" algn="l" rtl="0">
              <a:lnSpc>
                <a:spcPct val="105000"/>
              </a:lnSpc>
              <a:spcBef>
                <a:spcPts val="0"/>
              </a:spcBef>
              <a:spcAft>
                <a:spcPts val="0"/>
              </a:spcAft>
              <a:buSzPts val="1500"/>
              <a:buChar char="●"/>
            </a:pPr>
            <a:r>
              <a:rPr lang="en-GB" sz="1400" dirty="0"/>
              <a:t>Through innovation and ongoing refinement, auto-grading systems have the potential to revolutionize education by promoting fairness, objectivity, and insightful assessments.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a:solidFill>
                  <a:schemeClr val="lt2"/>
                </a:solidFill>
              </a:rPr>
              <a:t>References</a:t>
            </a:r>
            <a:endParaRPr b="1">
              <a:solidFill>
                <a:schemeClr val="lt2"/>
              </a:solidFill>
            </a:endParaRPr>
          </a:p>
        </p:txBody>
      </p:sp>
      <p:sp>
        <p:nvSpPr>
          <p:cNvPr id="183" name="Google Shape;183;p31"/>
          <p:cNvSpPr txBox="1">
            <a:spLocks noGrp="1"/>
          </p:cNvSpPr>
          <p:nvPr>
            <p:ph type="body" idx="1"/>
          </p:nvPr>
        </p:nvSpPr>
        <p:spPr>
          <a:xfrm>
            <a:off x="1303800" y="1147225"/>
            <a:ext cx="7030500" cy="3142277"/>
          </a:xfrm>
          <a:prstGeom prst="rect">
            <a:avLst/>
          </a:prstGeom>
        </p:spPr>
        <p:txBody>
          <a:bodyPr spcFirstLastPara="1" wrap="square" lIns="91425" tIns="91425" rIns="91425" bIns="91425" anchor="t" anchorCtr="0">
            <a:noAutofit/>
          </a:bodyPr>
          <a:lstStyle/>
          <a:p>
            <a:pPr marL="457200" lvl="0" indent="-310515" algn="l" rtl="0">
              <a:lnSpc>
                <a:spcPct val="105000"/>
              </a:lnSpc>
              <a:spcBef>
                <a:spcPts val="0"/>
              </a:spcBef>
              <a:spcAft>
                <a:spcPts val="0"/>
              </a:spcAft>
              <a:buSzPts val="1290"/>
              <a:buAutoNum type="arabicPeriod"/>
            </a:pPr>
            <a:r>
              <a:rPr lang="en-US" sz="1290" dirty="0"/>
              <a:t>Ray Smith, Google Inc., “An Overview of the Tesseract OCR Engine”</a:t>
            </a:r>
            <a:endParaRPr lang="en-GB" sz="1290" dirty="0"/>
          </a:p>
          <a:p>
            <a:pPr marL="457200" lvl="0" indent="-310515" algn="l" rtl="0">
              <a:lnSpc>
                <a:spcPct val="105000"/>
              </a:lnSpc>
              <a:spcBef>
                <a:spcPts val="0"/>
              </a:spcBef>
              <a:spcAft>
                <a:spcPts val="0"/>
              </a:spcAft>
              <a:buSzPts val="1290"/>
              <a:buAutoNum type="arabicPeriod"/>
            </a:pPr>
            <a:endParaRPr lang="en-GB" sz="1290" dirty="0"/>
          </a:p>
          <a:p>
            <a:pPr marL="457200" lvl="0" indent="-310515" algn="just" rtl="0">
              <a:lnSpc>
                <a:spcPct val="105000"/>
              </a:lnSpc>
              <a:spcBef>
                <a:spcPts val="0"/>
              </a:spcBef>
              <a:spcAft>
                <a:spcPts val="0"/>
              </a:spcAft>
              <a:buSzPts val="1290"/>
              <a:buAutoNum type="arabicPeriod"/>
            </a:pPr>
            <a:r>
              <a:rPr lang="en-US" sz="1290" dirty="0"/>
              <a:t>T. Gunawardena, M. </a:t>
            </a:r>
            <a:r>
              <a:rPr lang="en-US" sz="1290" dirty="0" err="1"/>
              <a:t>Lokuhetti</a:t>
            </a:r>
            <a:r>
              <a:rPr lang="en-US" sz="1290" dirty="0"/>
              <a:t>, N. Pathirana, R. </a:t>
            </a:r>
            <a:r>
              <a:rPr lang="en-US" sz="1290" dirty="0" err="1"/>
              <a:t>Ragel</a:t>
            </a:r>
            <a:r>
              <a:rPr lang="en-US" sz="1290" dirty="0"/>
              <a:t> and S. </a:t>
            </a:r>
            <a:r>
              <a:rPr lang="en-US" sz="1290" dirty="0" err="1"/>
              <a:t>Deegalla</a:t>
            </a:r>
            <a:r>
              <a:rPr lang="en-US" sz="1290" dirty="0"/>
              <a:t>, “An automatic answering system with template matching for natural language questions,” 2010 Fifth International Conference on Information and Automation for Sustainability, Colombo, 2010, pp. 353-358</a:t>
            </a:r>
          </a:p>
          <a:p>
            <a:pPr marL="457200" lvl="0" indent="-310515" algn="l" rtl="0">
              <a:lnSpc>
                <a:spcPct val="105000"/>
              </a:lnSpc>
              <a:spcBef>
                <a:spcPts val="0"/>
              </a:spcBef>
              <a:spcAft>
                <a:spcPts val="0"/>
              </a:spcAft>
              <a:buSzPts val="1290"/>
              <a:buAutoNum type="arabicPeriod"/>
            </a:pPr>
            <a:endParaRPr lang="en-US" sz="1290" dirty="0"/>
          </a:p>
          <a:p>
            <a:pPr marL="457200" lvl="0" indent="-310515" algn="l" rtl="0">
              <a:lnSpc>
                <a:spcPct val="105000"/>
              </a:lnSpc>
              <a:spcBef>
                <a:spcPts val="0"/>
              </a:spcBef>
              <a:spcAft>
                <a:spcPts val="0"/>
              </a:spcAft>
              <a:buSzPts val="1290"/>
              <a:buAutoNum type="arabicPeriod"/>
            </a:pPr>
            <a:r>
              <a:rPr lang="en-US" sz="1290" dirty="0"/>
              <a:t>M. </a:t>
            </a:r>
            <a:r>
              <a:rPr lang="en-US" sz="1290" dirty="0" err="1"/>
              <a:t>Jangid</a:t>
            </a:r>
            <a:r>
              <a:rPr lang="en-US" sz="1290" dirty="0"/>
              <a:t> and S. Srivastava, “Automatic Objective Answer-Sheet Evaluation-A OCR Based Approach1,” 2013 IEEE International Conference in MOOC, Innovation and Technology in Education (MITE), Jaipur, 2013, pp. 224-227</a:t>
            </a:r>
          </a:p>
          <a:p>
            <a:pPr marL="457200" lvl="0" indent="-310515" algn="l" rtl="0">
              <a:lnSpc>
                <a:spcPct val="105000"/>
              </a:lnSpc>
              <a:spcBef>
                <a:spcPts val="0"/>
              </a:spcBef>
              <a:spcAft>
                <a:spcPts val="0"/>
              </a:spcAft>
              <a:buSzPts val="1290"/>
              <a:buAutoNum type="arabicPeriod"/>
            </a:pPr>
            <a:endParaRPr lang="en-US" sz="1290" dirty="0"/>
          </a:p>
          <a:p>
            <a:pPr marL="457200" lvl="0" indent="-310515" algn="l" rtl="0">
              <a:lnSpc>
                <a:spcPct val="105000"/>
              </a:lnSpc>
              <a:spcBef>
                <a:spcPts val="0"/>
              </a:spcBef>
              <a:spcAft>
                <a:spcPts val="0"/>
              </a:spcAft>
              <a:buSzPts val="1290"/>
              <a:buAutoNum type="arabicPeriod"/>
            </a:pPr>
            <a:endParaRPr lang="en-US" sz="1290" dirty="0"/>
          </a:p>
          <a:p>
            <a:pPr marL="457200" lvl="0" indent="-310515" algn="l" rtl="0">
              <a:lnSpc>
                <a:spcPct val="105000"/>
              </a:lnSpc>
              <a:spcBef>
                <a:spcPts val="0"/>
              </a:spcBef>
              <a:spcAft>
                <a:spcPts val="0"/>
              </a:spcAft>
              <a:buSzPts val="1290"/>
              <a:buAutoNum type="arabicPeriod"/>
            </a:pPr>
            <a:endParaRPr lang="en-US" sz="1290" dirty="0"/>
          </a:p>
          <a:p>
            <a:pPr marL="457200" lvl="0" indent="-310515" algn="l" rtl="0">
              <a:lnSpc>
                <a:spcPct val="105000"/>
              </a:lnSpc>
              <a:spcBef>
                <a:spcPts val="0"/>
              </a:spcBef>
              <a:spcAft>
                <a:spcPts val="0"/>
              </a:spcAft>
              <a:buSzPts val="1290"/>
              <a:buAutoNum type="arabicPeriod"/>
            </a:pPr>
            <a:endParaRPr lang="en-US" sz="1290" dirty="0"/>
          </a:p>
          <a:p>
            <a:pPr marL="457200" lvl="0" indent="-310515" algn="l" rtl="0">
              <a:lnSpc>
                <a:spcPct val="105000"/>
              </a:lnSpc>
              <a:spcBef>
                <a:spcPts val="0"/>
              </a:spcBef>
              <a:spcAft>
                <a:spcPts val="0"/>
              </a:spcAft>
              <a:buSzPts val="1290"/>
              <a:buAutoNum type="arabicPeriod"/>
            </a:pPr>
            <a:endParaRPr lang="en-US" sz="1290" dirty="0"/>
          </a:p>
          <a:p>
            <a:pPr marL="457200" lvl="0" indent="-310515" algn="l" rtl="0">
              <a:lnSpc>
                <a:spcPct val="105000"/>
              </a:lnSpc>
              <a:spcBef>
                <a:spcPts val="0"/>
              </a:spcBef>
              <a:spcAft>
                <a:spcPts val="0"/>
              </a:spcAft>
              <a:buSzPts val="1290"/>
              <a:buAutoNum type="arabicPeriod"/>
            </a:pPr>
            <a:endParaRPr lang="en-US" sz="1290" dirty="0"/>
          </a:p>
          <a:p>
            <a:pPr marL="457200" lvl="0" indent="0" algn="l" rtl="0">
              <a:lnSpc>
                <a:spcPct val="105000"/>
              </a:lnSpc>
              <a:spcBef>
                <a:spcPts val="1200"/>
              </a:spcBef>
              <a:spcAft>
                <a:spcPts val="0"/>
              </a:spcAft>
              <a:buSzPts val="605"/>
              <a:buNone/>
            </a:pPr>
            <a:endParaRPr sz="100" dirty="0"/>
          </a:p>
          <a:p>
            <a:pPr marL="457200" lvl="0" indent="0" algn="l" rtl="0">
              <a:lnSpc>
                <a:spcPct val="105000"/>
              </a:lnSpc>
              <a:spcBef>
                <a:spcPts val="1200"/>
              </a:spcBef>
              <a:spcAft>
                <a:spcPts val="0"/>
              </a:spcAft>
              <a:buSzPts val="605"/>
              <a:buNone/>
            </a:pPr>
            <a:endParaRPr lang="en-IN" sz="100" dirty="0"/>
          </a:p>
          <a:p>
            <a:pPr marL="457200" lvl="0" indent="0" algn="l" rtl="0">
              <a:lnSpc>
                <a:spcPct val="105000"/>
              </a:lnSpc>
              <a:spcBef>
                <a:spcPts val="1200"/>
              </a:spcBef>
              <a:spcAft>
                <a:spcPts val="0"/>
              </a:spcAft>
              <a:buSzPts val="605"/>
              <a:buNone/>
            </a:pPr>
            <a:endParaRPr sz="100" dirty="0"/>
          </a:p>
          <a:p>
            <a:pPr marL="146685" lvl="0" indent="0" algn="l" rtl="0">
              <a:lnSpc>
                <a:spcPct val="105000"/>
              </a:lnSpc>
              <a:spcBef>
                <a:spcPts val="1200"/>
              </a:spcBef>
              <a:spcAft>
                <a:spcPts val="0"/>
              </a:spcAft>
              <a:buSzPts val="1290"/>
              <a:buNone/>
            </a:pPr>
            <a:endParaRPr sz="1290" dirty="0"/>
          </a:p>
          <a:p>
            <a:pPr marL="0" lvl="0" indent="0" algn="l" rtl="0">
              <a:lnSpc>
                <a:spcPct val="105000"/>
              </a:lnSpc>
              <a:spcBef>
                <a:spcPts val="1200"/>
              </a:spcBef>
              <a:spcAft>
                <a:spcPts val="1200"/>
              </a:spcAft>
              <a:buSzPts val="605"/>
              <a:buNone/>
            </a:pPr>
            <a:endParaRPr sz="129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3330300" y="2072100"/>
            <a:ext cx="7030500" cy="999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a:solidFill>
                  <a:schemeClr val="lt2"/>
                </a:solidFill>
              </a:rPr>
              <a:t>Thank You !</a:t>
            </a:r>
            <a:endParaRPr b="1">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4400" b="1">
                <a:solidFill>
                  <a:schemeClr val="lt2"/>
                </a:solidFill>
              </a:rPr>
              <a:t>Contents</a:t>
            </a:r>
            <a:endParaRPr sz="4400" b="1">
              <a:solidFill>
                <a:schemeClr val="lt2"/>
              </a:solidFill>
            </a:endParaRPr>
          </a:p>
        </p:txBody>
      </p:sp>
      <p:sp>
        <p:nvSpPr>
          <p:cNvPr id="77" name="Google Shape;77;p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457200" lvl="0" indent="-352425" algn="l" rtl="0">
              <a:lnSpc>
                <a:spcPct val="150000"/>
              </a:lnSpc>
              <a:spcBef>
                <a:spcPts val="0"/>
              </a:spcBef>
              <a:spcAft>
                <a:spcPts val="0"/>
              </a:spcAft>
              <a:buSzPts val="1950"/>
              <a:buFont typeface="Economica"/>
              <a:buChar char="●"/>
            </a:pPr>
            <a:r>
              <a:rPr lang="en-GB" sz="1950" dirty="0">
                <a:latin typeface="Economica"/>
                <a:ea typeface="Economica"/>
                <a:cs typeface="Economica"/>
                <a:sym typeface="Economica"/>
              </a:rPr>
              <a:t>Introduction</a:t>
            </a:r>
            <a:endParaRPr sz="1950" dirty="0">
              <a:latin typeface="Economica"/>
              <a:ea typeface="Economica"/>
              <a:cs typeface="Economica"/>
              <a:sym typeface="Economica"/>
            </a:endParaRPr>
          </a:p>
          <a:p>
            <a:pPr marL="457200" lvl="0" indent="-352425" algn="l" rtl="0">
              <a:lnSpc>
                <a:spcPct val="135000"/>
              </a:lnSpc>
              <a:spcBef>
                <a:spcPts val="0"/>
              </a:spcBef>
              <a:spcAft>
                <a:spcPts val="0"/>
              </a:spcAft>
              <a:buSzPts val="1950"/>
              <a:buFont typeface="Economica"/>
              <a:buChar char="●"/>
            </a:pPr>
            <a:r>
              <a:rPr lang="en-GB" sz="1950" dirty="0">
                <a:latin typeface="Economica"/>
                <a:ea typeface="Economica"/>
                <a:cs typeface="Economica"/>
                <a:sym typeface="Economica"/>
              </a:rPr>
              <a:t>Motivation</a:t>
            </a:r>
          </a:p>
          <a:p>
            <a:pPr marL="457200" lvl="0" indent="-352425" algn="l" rtl="0">
              <a:lnSpc>
                <a:spcPct val="135000"/>
              </a:lnSpc>
              <a:spcBef>
                <a:spcPts val="0"/>
              </a:spcBef>
              <a:spcAft>
                <a:spcPts val="0"/>
              </a:spcAft>
              <a:buSzPts val="1950"/>
              <a:buFont typeface="Economica"/>
              <a:buChar char="●"/>
            </a:pPr>
            <a:r>
              <a:rPr lang="en-GB" sz="1950" dirty="0">
                <a:latin typeface="Economica"/>
                <a:ea typeface="Economica"/>
                <a:cs typeface="Economica"/>
                <a:sym typeface="Economica"/>
              </a:rPr>
              <a:t>Architecture and Design</a:t>
            </a:r>
          </a:p>
          <a:p>
            <a:pPr marL="457200" lvl="0" indent="-352425" algn="l" rtl="0">
              <a:lnSpc>
                <a:spcPct val="135000"/>
              </a:lnSpc>
              <a:spcBef>
                <a:spcPts val="0"/>
              </a:spcBef>
              <a:spcAft>
                <a:spcPts val="0"/>
              </a:spcAft>
              <a:buSzPts val="1950"/>
              <a:buFont typeface="Economica"/>
              <a:buChar char="●"/>
            </a:pPr>
            <a:r>
              <a:rPr lang="en-GB" sz="1950" dirty="0">
                <a:latin typeface="Economica"/>
                <a:ea typeface="Economica"/>
                <a:cs typeface="Economica"/>
                <a:sym typeface="Economica"/>
              </a:rPr>
              <a:t>Challenges and Best Practices</a:t>
            </a:r>
          </a:p>
          <a:p>
            <a:pPr marL="457200" lvl="0" indent="-352425" algn="l" rtl="0">
              <a:lnSpc>
                <a:spcPct val="135000"/>
              </a:lnSpc>
              <a:spcBef>
                <a:spcPts val="0"/>
              </a:spcBef>
              <a:spcAft>
                <a:spcPts val="0"/>
              </a:spcAft>
              <a:buSzPts val="1950"/>
              <a:buFont typeface="Economica"/>
              <a:buChar char="●"/>
            </a:pPr>
            <a:r>
              <a:rPr lang="en-GB" sz="1950" dirty="0">
                <a:latin typeface="Economica"/>
                <a:ea typeface="Economica"/>
                <a:cs typeface="Economica"/>
                <a:sym typeface="Economica"/>
              </a:rPr>
              <a:t>Result and Analysis</a:t>
            </a:r>
          </a:p>
          <a:p>
            <a:pPr marL="457200" lvl="0" indent="-352425" algn="l" rtl="0">
              <a:lnSpc>
                <a:spcPct val="135000"/>
              </a:lnSpc>
              <a:spcBef>
                <a:spcPts val="0"/>
              </a:spcBef>
              <a:spcAft>
                <a:spcPts val="0"/>
              </a:spcAft>
              <a:buSzPts val="1950"/>
              <a:buFont typeface="Economica"/>
              <a:buChar char="●"/>
            </a:pPr>
            <a:r>
              <a:rPr lang="en-GB" sz="1950" dirty="0">
                <a:latin typeface="Economica"/>
                <a:ea typeface="Economica"/>
                <a:cs typeface="Economica"/>
                <a:sym typeface="Economica"/>
              </a:rPr>
              <a:t>Future Direction</a:t>
            </a:r>
            <a:endParaRPr lang="en-IN" sz="1950" dirty="0">
              <a:latin typeface="Economica"/>
              <a:ea typeface="Economica"/>
              <a:cs typeface="Economica"/>
              <a:sym typeface="Economica"/>
            </a:endParaRPr>
          </a:p>
          <a:p>
            <a:pPr marL="457200" lvl="0" indent="-352425" algn="l" rtl="0">
              <a:lnSpc>
                <a:spcPct val="130000"/>
              </a:lnSpc>
              <a:spcBef>
                <a:spcPts val="0"/>
              </a:spcBef>
              <a:spcAft>
                <a:spcPts val="0"/>
              </a:spcAft>
              <a:buSzPts val="1950"/>
              <a:buFont typeface="Economica"/>
              <a:buChar char="●"/>
            </a:pPr>
            <a:r>
              <a:rPr lang="en-IN" sz="1950" dirty="0">
                <a:latin typeface="Economica"/>
                <a:ea typeface="Economica"/>
                <a:cs typeface="Economica"/>
                <a:sym typeface="Economica"/>
              </a:rPr>
              <a:t>Conclusion</a:t>
            </a:r>
          </a:p>
          <a:p>
            <a:pPr marL="457200" lvl="0" indent="-352425" algn="l" rtl="0">
              <a:lnSpc>
                <a:spcPct val="115000"/>
              </a:lnSpc>
              <a:spcBef>
                <a:spcPts val="0"/>
              </a:spcBef>
              <a:spcAft>
                <a:spcPts val="0"/>
              </a:spcAft>
              <a:buSzPts val="1950"/>
              <a:buFont typeface="Economica"/>
              <a:buChar char="●"/>
            </a:pPr>
            <a:r>
              <a:rPr lang="en-GB" sz="1950" dirty="0">
                <a:latin typeface="Economica"/>
                <a:ea typeface="Economica"/>
                <a:cs typeface="Economica"/>
                <a:sym typeface="Economica"/>
              </a:rPr>
              <a:t>References</a:t>
            </a:r>
            <a:endParaRPr sz="1950" dirty="0">
              <a:latin typeface="Economica"/>
              <a:ea typeface="Economica"/>
              <a:cs typeface="Economica"/>
              <a:sym typeface="Economic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153336" y="307425"/>
            <a:ext cx="7030500" cy="711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b="1" dirty="0">
                <a:solidFill>
                  <a:schemeClr val="lt2"/>
                </a:solidFill>
              </a:rPr>
              <a:t>Introduction</a:t>
            </a:r>
            <a:endParaRPr b="1" dirty="0">
              <a:solidFill>
                <a:schemeClr val="lt2"/>
              </a:solidFill>
            </a:endParaRPr>
          </a:p>
        </p:txBody>
      </p:sp>
      <p:sp>
        <p:nvSpPr>
          <p:cNvPr id="83" name="Google Shape;83;p16"/>
          <p:cNvSpPr txBox="1">
            <a:spLocks noGrp="1"/>
          </p:cNvSpPr>
          <p:nvPr>
            <p:ph type="body" idx="1"/>
          </p:nvPr>
        </p:nvSpPr>
        <p:spPr>
          <a:xfrm>
            <a:off x="587298" y="1064175"/>
            <a:ext cx="7644752" cy="3771900"/>
          </a:xfrm>
          <a:prstGeom prst="rect">
            <a:avLst/>
          </a:prstGeom>
        </p:spPr>
        <p:txBody>
          <a:bodyPr spcFirstLastPara="1" wrap="square" lIns="91425" tIns="91425" rIns="91425" bIns="91425" anchor="t" anchorCtr="0">
            <a:normAutofit/>
          </a:bodyPr>
          <a:lstStyle/>
          <a:p>
            <a:pPr indent="-323850">
              <a:lnSpc>
                <a:spcPct val="150000"/>
              </a:lnSpc>
              <a:spcBef>
                <a:spcPts val="150"/>
              </a:spcBef>
              <a:buSzPts val="1500"/>
            </a:pPr>
            <a:r>
              <a:rPr lang="en-US" sz="1500" dirty="0"/>
              <a:t>Auto-Grader introduces advanced technology to revolutionize and modernize assessment methods.</a:t>
            </a:r>
          </a:p>
          <a:p>
            <a:pPr marL="457200" lvl="0" indent="-323850" algn="l" rtl="0">
              <a:lnSpc>
                <a:spcPct val="150000"/>
              </a:lnSpc>
              <a:spcBef>
                <a:spcPts val="150"/>
              </a:spcBef>
              <a:spcAft>
                <a:spcPts val="0"/>
              </a:spcAft>
              <a:buSzPts val="1500"/>
              <a:buChar char="●"/>
            </a:pPr>
            <a:r>
              <a:rPr lang="en-US" sz="1500" dirty="0"/>
              <a:t>Focuses on content, coherence, and relevance for comprehensive evaluations.</a:t>
            </a:r>
          </a:p>
          <a:p>
            <a:pPr indent="-323850">
              <a:lnSpc>
                <a:spcPct val="150000"/>
              </a:lnSpc>
              <a:spcBef>
                <a:spcPts val="150"/>
              </a:spcBef>
              <a:buSzPts val="1500"/>
            </a:pPr>
            <a:r>
              <a:rPr lang="en-US" sz="1500" dirty="0"/>
              <a:t>NLP ensures precise scoring, utilizing advanced algorithms to evaluate responses thoroughly.</a:t>
            </a:r>
          </a:p>
          <a:p>
            <a:pPr indent="-323850">
              <a:lnSpc>
                <a:spcPct val="150000"/>
              </a:lnSpc>
              <a:spcBef>
                <a:spcPts val="150"/>
              </a:spcBef>
              <a:buSzPts val="1500"/>
            </a:pPr>
            <a:r>
              <a:rPr lang="en-US" sz="1500" dirty="0"/>
              <a:t>Auto-Grader automates the assessment process, significantly reducing the time and effort required for manual grading.</a:t>
            </a:r>
          </a:p>
          <a:p>
            <a:pPr indent="-323850">
              <a:lnSpc>
                <a:spcPct val="150000"/>
              </a:lnSpc>
              <a:spcBef>
                <a:spcPts val="150"/>
              </a:spcBef>
              <a:buSzPts val="1500"/>
            </a:pPr>
            <a:r>
              <a:rPr lang="en-US" sz="1500" dirty="0"/>
              <a:t>By minimizing human biases and inconsistencies, it contributes to a fair and objective grading process.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solidFill>
                  <a:schemeClr val="lt2"/>
                </a:solidFill>
              </a:rPr>
              <a:t>Motivation</a:t>
            </a:r>
            <a:endParaRPr b="1" dirty="0">
              <a:solidFill>
                <a:schemeClr val="lt2"/>
              </a:solidFill>
            </a:endParaRPr>
          </a:p>
        </p:txBody>
      </p:sp>
      <p:sp>
        <p:nvSpPr>
          <p:cNvPr id="89" name="Google Shape;89;p17"/>
          <p:cNvSpPr txBox="1">
            <a:spLocks noGrp="1"/>
          </p:cNvSpPr>
          <p:nvPr>
            <p:ph type="body" idx="1"/>
          </p:nvPr>
        </p:nvSpPr>
        <p:spPr>
          <a:xfrm>
            <a:off x="661639" y="1232225"/>
            <a:ext cx="8170661" cy="3473590"/>
          </a:xfrm>
          <a:prstGeom prst="rect">
            <a:avLst/>
          </a:prstGeom>
        </p:spPr>
        <p:txBody>
          <a:bodyPr spcFirstLastPara="1" wrap="square" lIns="91425" tIns="91425" rIns="91425" bIns="91425" anchor="t" anchorCtr="0">
            <a:normAutofit/>
          </a:bodyPr>
          <a:lstStyle/>
          <a:p>
            <a:pPr marL="406400" indent="-285750">
              <a:buSzPts val="1700"/>
            </a:pPr>
            <a:r>
              <a:rPr lang="en-GB" sz="1700" dirty="0">
                <a:solidFill>
                  <a:srgbClr val="000000"/>
                </a:solidFill>
                <a:highlight>
                  <a:srgbClr val="FFFFFF"/>
                </a:highlight>
              </a:rPr>
              <a:t>Efficiency and Time-saving:</a:t>
            </a:r>
          </a:p>
          <a:p>
            <a:pPr marL="120650" indent="0">
              <a:buSzPts val="1700"/>
              <a:buNone/>
            </a:pPr>
            <a:r>
              <a:rPr lang="en-US" sz="1100" dirty="0">
                <a:solidFill>
                  <a:srgbClr val="000000"/>
                </a:solidFill>
                <a:highlight>
                  <a:srgbClr val="FFFFFF"/>
                </a:highlight>
              </a:rPr>
              <a:t>             Grading numerous answer sheets manually is time-consuming for educators.</a:t>
            </a:r>
          </a:p>
          <a:p>
            <a:pPr marL="120650" indent="0">
              <a:buSzPts val="1700"/>
              <a:buNone/>
            </a:pPr>
            <a:r>
              <a:rPr lang="en-US" sz="1100" dirty="0">
                <a:solidFill>
                  <a:srgbClr val="000000"/>
                </a:solidFill>
                <a:highlight>
                  <a:srgbClr val="FFFFFF"/>
                </a:highlight>
              </a:rPr>
              <a:t>             Auto-Grader automates the evaluation process, significantly reducing grading time.</a:t>
            </a:r>
          </a:p>
          <a:p>
            <a:pPr marL="120650" indent="0">
              <a:buSzPts val="1700"/>
              <a:buNone/>
            </a:pPr>
            <a:r>
              <a:rPr lang="en-US" sz="1100" dirty="0">
                <a:solidFill>
                  <a:srgbClr val="000000"/>
                </a:solidFill>
                <a:highlight>
                  <a:srgbClr val="FFFFFF"/>
                </a:highlight>
              </a:rPr>
              <a:t>             Allows educators to focus more on personalized teaching and student engagement.</a:t>
            </a:r>
          </a:p>
          <a:p>
            <a:pPr marL="577850" lvl="1" indent="0">
              <a:buSzPts val="1700"/>
              <a:buNone/>
            </a:pPr>
            <a:endParaRPr lang="en-US" sz="1100" dirty="0">
              <a:solidFill>
                <a:srgbClr val="000000"/>
              </a:solidFill>
              <a:highlight>
                <a:srgbClr val="FFFFFF"/>
              </a:highlight>
            </a:endParaRPr>
          </a:p>
          <a:p>
            <a:pPr marL="406400" indent="-285750">
              <a:buSzPts val="1700"/>
            </a:pPr>
            <a:r>
              <a:rPr lang="en-GB" sz="1500" dirty="0">
                <a:solidFill>
                  <a:srgbClr val="000000"/>
                </a:solidFill>
                <a:highlight>
                  <a:srgbClr val="FFFFFF"/>
                </a:highlight>
              </a:rPr>
              <a:t>Consistency and Objectivity:</a:t>
            </a:r>
          </a:p>
          <a:p>
            <a:pPr marL="577850" lvl="1" indent="0">
              <a:buSzPts val="1700"/>
              <a:buNone/>
            </a:pPr>
            <a:r>
              <a:rPr lang="en-GB" sz="1100" dirty="0">
                <a:solidFill>
                  <a:srgbClr val="000000"/>
                </a:solidFill>
                <a:highlight>
                  <a:srgbClr val="FFFFFF"/>
                </a:highlight>
              </a:rPr>
              <a:t>Human grading is susceptible to inconsistencies and subjectivity.</a:t>
            </a:r>
          </a:p>
          <a:p>
            <a:pPr marL="577850" lvl="1" indent="0">
              <a:buSzPts val="1700"/>
              <a:buNone/>
            </a:pPr>
            <a:r>
              <a:rPr lang="en-GB" sz="1100" dirty="0">
                <a:solidFill>
                  <a:srgbClr val="000000"/>
                </a:solidFill>
                <a:highlight>
                  <a:srgbClr val="FFFFFF"/>
                </a:highlight>
              </a:rPr>
              <a:t>Auto-Grader ensures standardized evaluation criteria.</a:t>
            </a:r>
          </a:p>
          <a:p>
            <a:pPr marL="577850" lvl="1" indent="0">
              <a:buSzPts val="1700"/>
              <a:buNone/>
            </a:pPr>
            <a:r>
              <a:rPr lang="en-GB" sz="1100" dirty="0">
                <a:solidFill>
                  <a:srgbClr val="000000"/>
                </a:solidFill>
                <a:highlight>
                  <a:srgbClr val="FFFFFF"/>
                </a:highlight>
              </a:rPr>
              <a:t>Provides objective scores based on established algorithms, eliminating biases and ensuring fairness in assessment.</a:t>
            </a:r>
          </a:p>
          <a:p>
            <a:pPr marL="577850" lvl="1" indent="0">
              <a:buSzPts val="1700"/>
              <a:buNone/>
            </a:pPr>
            <a:endParaRPr lang="en-GB" sz="1100" dirty="0">
              <a:solidFill>
                <a:srgbClr val="000000"/>
              </a:solidFill>
              <a:highlight>
                <a:srgbClr val="FFFFFF"/>
              </a:highlight>
            </a:endParaRPr>
          </a:p>
          <a:p>
            <a:pPr marL="406400" indent="-285750">
              <a:buSzPts val="1700"/>
            </a:pPr>
            <a:r>
              <a:rPr lang="en-GB" sz="1500" dirty="0">
                <a:solidFill>
                  <a:srgbClr val="000000"/>
                </a:solidFill>
                <a:highlight>
                  <a:srgbClr val="FFFFFF"/>
                </a:highlight>
              </a:rPr>
              <a:t> Scalability and Accessibility</a:t>
            </a:r>
          </a:p>
          <a:p>
            <a:pPr marL="120650" indent="0">
              <a:buSzPts val="1700"/>
              <a:buNone/>
            </a:pPr>
            <a:r>
              <a:rPr lang="en-GB" sz="1500" dirty="0">
                <a:solidFill>
                  <a:srgbClr val="000000"/>
                </a:solidFill>
                <a:highlight>
                  <a:srgbClr val="FFFFFF"/>
                </a:highlight>
              </a:rPr>
              <a:t>          </a:t>
            </a:r>
            <a:r>
              <a:rPr lang="en-GB" sz="1100" dirty="0">
                <a:solidFill>
                  <a:srgbClr val="000000"/>
                </a:solidFill>
                <a:highlight>
                  <a:srgbClr val="FFFFFF"/>
                </a:highlight>
              </a:rPr>
              <a:t>Managing assessments for a growing number of students poses challenges.</a:t>
            </a:r>
          </a:p>
          <a:p>
            <a:pPr marL="120650" indent="0">
              <a:buSzPts val="1700"/>
              <a:buNone/>
            </a:pPr>
            <a:r>
              <a:rPr lang="en-GB" sz="1100" dirty="0">
                <a:solidFill>
                  <a:srgbClr val="000000"/>
                </a:solidFill>
                <a:highlight>
                  <a:srgbClr val="FFFFFF"/>
                </a:highlight>
              </a:rPr>
              <a:t>             Auto-Grader offers a scalable solution, accommodating a large volume of assessments.</a:t>
            </a:r>
          </a:p>
          <a:p>
            <a:pPr marL="120650" indent="0">
              <a:buSzPts val="1700"/>
              <a:buNone/>
            </a:pPr>
            <a:r>
              <a:rPr lang="en-GB" sz="1100" dirty="0">
                <a:solidFill>
                  <a:srgbClr val="000000"/>
                </a:solidFill>
                <a:highlight>
                  <a:srgbClr val="FFFFFF"/>
                </a:highlight>
              </a:rPr>
              <a:t>             Can handle various subjects and levels of complexity, making quality education accessible to more learners.</a:t>
            </a:r>
            <a:endParaRPr lang="en-US" sz="1700" dirty="0">
              <a:solidFill>
                <a:srgbClr val="374151"/>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solidFill>
                  <a:schemeClr val="lt2"/>
                </a:solidFill>
              </a:rPr>
              <a:t>Motivation</a:t>
            </a:r>
          </a:p>
        </p:txBody>
      </p:sp>
      <p:sp>
        <p:nvSpPr>
          <p:cNvPr id="95" name="Google Shape;95;p18"/>
          <p:cNvSpPr txBox="1">
            <a:spLocks noGrp="1"/>
          </p:cNvSpPr>
          <p:nvPr>
            <p:ph type="body" idx="1"/>
          </p:nvPr>
        </p:nvSpPr>
        <p:spPr>
          <a:xfrm>
            <a:off x="364273" y="1211766"/>
            <a:ext cx="7528572" cy="3516351"/>
          </a:xfrm>
          <a:prstGeom prst="rect">
            <a:avLst/>
          </a:prstGeom>
        </p:spPr>
        <p:txBody>
          <a:bodyPr spcFirstLastPara="1" wrap="square" lIns="91425" tIns="91425" rIns="91425" bIns="91425" anchor="t" anchorCtr="0">
            <a:normAutofit lnSpcReduction="10000"/>
          </a:bodyPr>
          <a:lstStyle/>
          <a:p>
            <a:pPr marL="742950" indent="-285750"/>
            <a:r>
              <a:rPr lang="en-IN" sz="1600" dirty="0"/>
              <a:t>Enhanced Learning Experience</a:t>
            </a:r>
          </a:p>
          <a:p>
            <a:pPr lvl="1" indent="0">
              <a:buNone/>
            </a:pPr>
            <a:r>
              <a:rPr lang="en-GB" sz="1200" dirty="0"/>
              <a:t>Instant feedback is crucial for student learning.</a:t>
            </a:r>
          </a:p>
          <a:p>
            <a:pPr lvl="1" indent="0">
              <a:buNone/>
            </a:pPr>
            <a:r>
              <a:rPr lang="en-GB" sz="1200" dirty="0"/>
              <a:t>Auto-Grader provides quick and detailed feedback.</a:t>
            </a:r>
          </a:p>
          <a:p>
            <a:pPr lvl="1" indent="0">
              <a:buNone/>
            </a:pPr>
            <a:r>
              <a:rPr lang="en-GB" sz="1200" dirty="0"/>
              <a:t>Enables students to understand mistakes and areas needing improvement promptly.</a:t>
            </a:r>
          </a:p>
          <a:p>
            <a:pPr lvl="1" indent="0">
              <a:buNone/>
            </a:pPr>
            <a:endParaRPr lang="en-US" sz="1200" dirty="0"/>
          </a:p>
          <a:p>
            <a:pPr marL="742950" indent="-285750"/>
            <a:r>
              <a:rPr lang="en-GB" sz="1600" dirty="0"/>
              <a:t>Integration of Technology in Education</a:t>
            </a:r>
            <a:endParaRPr lang="en-US" sz="1600" dirty="0"/>
          </a:p>
          <a:p>
            <a:pPr lvl="1" indent="0">
              <a:buNone/>
            </a:pPr>
            <a:r>
              <a:rPr lang="en-GB" sz="1200" dirty="0"/>
              <a:t>Auto-Grader leverages Natural Language Processing (NLP) to merge technology with education.</a:t>
            </a:r>
          </a:p>
          <a:p>
            <a:pPr lvl="1" indent="0">
              <a:buNone/>
            </a:pPr>
            <a:r>
              <a:rPr lang="en-GB" sz="1200" dirty="0"/>
              <a:t>Showcases the potential of innovative solutions in enhancing traditional teaching and assessment methods.</a:t>
            </a:r>
          </a:p>
          <a:p>
            <a:pPr lvl="1" indent="0">
              <a:buNone/>
            </a:pPr>
            <a:endParaRPr lang="en-US" sz="1200" dirty="0"/>
          </a:p>
          <a:p>
            <a:pPr marL="742950" indent="-285750"/>
            <a:r>
              <a:rPr lang="en-US" sz="1600" dirty="0"/>
              <a:t>Motivation for the Project</a:t>
            </a:r>
          </a:p>
          <a:p>
            <a:pPr lvl="1" indent="0">
              <a:buNone/>
            </a:pPr>
            <a:r>
              <a:rPr lang="en-GB" sz="1200" dirty="0"/>
              <a:t>Belief in the transformative potential of innovative educational technologies.</a:t>
            </a:r>
          </a:p>
          <a:p>
            <a:pPr lvl="1" indent="0">
              <a:buNone/>
            </a:pPr>
            <a:r>
              <a:rPr lang="en-GB" sz="1200" dirty="0"/>
              <a:t>Aspiration to transform traditional educational practices, improve accessibility, foster collaboration, and enhance the overall quality of education globally.</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IN" b="1" dirty="0">
                <a:solidFill>
                  <a:schemeClr val="lt2"/>
                </a:solidFill>
              </a:rPr>
              <a:t>Architecture and Design</a:t>
            </a:r>
          </a:p>
        </p:txBody>
      </p:sp>
      <p:sp>
        <p:nvSpPr>
          <p:cNvPr id="101" name="Google Shape;101;p19"/>
          <p:cNvSpPr txBox="1">
            <a:spLocks noGrp="1"/>
          </p:cNvSpPr>
          <p:nvPr>
            <p:ph type="body" idx="1"/>
          </p:nvPr>
        </p:nvSpPr>
        <p:spPr>
          <a:xfrm>
            <a:off x="520390" y="1202674"/>
            <a:ext cx="8415454" cy="3624901"/>
          </a:xfrm>
          <a:prstGeom prst="rect">
            <a:avLst/>
          </a:prstGeom>
        </p:spPr>
        <p:txBody>
          <a:bodyPr spcFirstLastPara="1" wrap="square" lIns="91425" tIns="91425" rIns="91425" bIns="91425" anchor="t" anchorCtr="0">
            <a:normAutofit/>
          </a:bodyPr>
          <a:lstStyle/>
          <a:p>
            <a:pPr marL="412750" indent="-285750">
              <a:lnSpc>
                <a:spcPct val="160000"/>
              </a:lnSpc>
              <a:buSzPts val="1600"/>
            </a:pPr>
            <a:r>
              <a:rPr lang="en-US" sz="1600" b="1" i="0" dirty="0">
                <a:effectLst/>
                <a:latin typeface="Söhne"/>
              </a:rPr>
              <a:t>Transforming Answers to Text</a:t>
            </a:r>
            <a:r>
              <a:rPr lang="en-US" sz="1600" dirty="0"/>
              <a:t>: </a:t>
            </a:r>
            <a:r>
              <a:rPr lang="en-GB" sz="1600" dirty="0"/>
              <a:t>Image capture and OCR conversion. Utilizing OCR technology to convert handwritten or printed text into machine-encoded format.</a:t>
            </a:r>
            <a:endParaRPr lang="en-US" sz="1600" dirty="0"/>
          </a:p>
          <a:p>
            <a:pPr marL="412750" indent="-285750">
              <a:lnSpc>
                <a:spcPct val="160000"/>
              </a:lnSpc>
              <a:buSzPts val="1600"/>
            </a:pPr>
            <a:r>
              <a:rPr lang="en-US" sz="1600" b="1" i="0" dirty="0">
                <a:effectLst/>
                <a:latin typeface="Söhne"/>
              </a:rPr>
              <a:t>Processing Answers with NLP</a:t>
            </a:r>
            <a:r>
              <a:rPr lang="en-US" sz="1600" dirty="0"/>
              <a:t>:</a:t>
            </a:r>
            <a:r>
              <a:rPr lang="en-GB" sz="1600" dirty="0"/>
              <a:t>Sentiment analysis, similarity measurement, and entity recognition. Leveraging NLP for understanding and evaluating textual content.</a:t>
            </a:r>
            <a:endParaRPr lang="en-US" sz="1600" dirty="0"/>
          </a:p>
          <a:p>
            <a:pPr marL="412750" indent="-285750">
              <a:lnSpc>
                <a:spcPct val="160000"/>
              </a:lnSpc>
              <a:buSzPts val="1600"/>
            </a:pPr>
            <a:r>
              <a:rPr lang="en-US" sz="1600" b="1" i="0" dirty="0">
                <a:effectLst/>
                <a:latin typeface="Söhne"/>
              </a:rPr>
              <a:t>Generating Scores: </a:t>
            </a:r>
            <a:r>
              <a:rPr lang="en-GB" sz="1600" i="0" dirty="0">
                <a:effectLst/>
                <a:latin typeface="Söhne"/>
              </a:rPr>
              <a:t>Collection and normalization for analysis. Preparing data for accurate assessments through standardization and cleaning.</a:t>
            </a:r>
          </a:p>
          <a:p>
            <a:pPr marL="127000" indent="0">
              <a:lnSpc>
                <a:spcPct val="160000"/>
              </a:lnSpc>
              <a:buSzPts val="1600"/>
              <a:buNone/>
            </a:pPr>
            <a:r>
              <a:rPr lang="en-GB" sz="1600" dirty="0">
                <a:latin typeface="Söhne"/>
              </a:rPr>
              <a:t>      </a:t>
            </a:r>
            <a:r>
              <a:rPr lang="en-GB" sz="1600" i="0" dirty="0">
                <a:effectLst/>
                <a:latin typeface="Söhne"/>
              </a:rPr>
              <a:t>Similarity-based scoring and expert validation. Evaluating correctness through similarity</a:t>
            </a:r>
          </a:p>
          <a:p>
            <a:pPr marL="127000" indent="0">
              <a:lnSpc>
                <a:spcPct val="160000"/>
              </a:lnSpc>
              <a:buSzPts val="1600"/>
              <a:buNone/>
            </a:pPr>
            <a:r>
              <a:rPr lang="en-GB" sz="1600" dirty="0">
                <a:latin typeface="Söhne"/>
              </a:rPr>
              <a:t>     </a:t>
            </a:r>
            <a:r>
              <a:rPr lang="en-GB" sz="1600" i="0" dirty="0">
                <a:effectLst/>
                <a:latin typeface="Söhne"/>
              </a:rPr>
              <a:t> measures and expert input.</a:t>
            </a:r>
            <a:endParaRPr lang="en-US" sz="1600" i="0" dirty="0">
              <a:effectLst/>
              <a:latin typeface="Söhne"/>
            </a:endParaRPr>
          </a:p>
          <a:p>
            <a:pPr marL="412750" indent="-285750">
              <a:lnSpc>
                <a:spcPct val="160000"/>
              </a:lnSpc>
              <a:buSzPts val="1600"/>
            </a:pPr>
            <a:endParaRPr lang="en-IN"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IN" b="1" dirty="0">
                <a:solidFill>
                  <a:schemeClr val="lt2"/>
                </a:solidFill>
              </a:rPr>
              <a:t>Architecture and Design</a:t>
            </a:r>
          </a:p>
        </p:txBody>
      </p:sp>
      <p:sp>
        <p:nvSpPr>
          <p:cNvPr id="101" name="Google Shape;101;p19"/>
          <p:cNvSpPr txBox="1">
            <a:spLocks noGrp="1"/>
          </p:cNvSpPr>
          <p:nvPr>
            <p:ph type="body" idx="1"/>
          </p:nvPr>
        </p:nvSpPr>
        <p:spPr>
          <a:xfrm>
            <a:off x="1303800" y="1202675"/>
            <a:ext cx="7123800" cy="3156900"/>
          </a:xfrm>
          <a:prstGeom prst="rect">
            <a:avLst/>
          </a:prstGeom>
        </p:spPr>
        <p:txBody>
          <a:bodyPr spcFirstLastPara="1" wrap="square" lIns="91425" tIns="91425" rIns="91425" bIns="91425" anchor="t" anchorCtr="0">
            <a:normAutofit fontScale="92500"/>
          </a:bodyPr>
          <a:lstStyle/>
          <a:p>
            <a:pPr marL="412750" indent="-285750">
              <a:lnSpc>
                <a:spcPct val="160000"/>
              </a:lnSpc>
              <a:buSzPts val="1600"/>
            </a:pPr>
            <a:r>
              <a:rPr lang="en-US" sz="1600" b="1" dirty="0"/>
              <a:t>Flask and </a:t>
            </a:r>
            <a:r>
              <a:rPr lang="en-US" sz="1600" b="1" dirty="0" err="1"/>
              <a:t>Ngrok</a:t>
            </a:r>
            <a:r>
              <a:rPr lang="en-US" sz="1600" dirty="0"/>
              <a:t>: Flask is a web framework used to develop server-side web applications in Python and </a:t>
            </a:r>
            <a:r>
              <a:rPr lang="en-US" sz="1600" dirty="0" err="1"/>
              <a:t>Ngrok</a:t>
            </a:r>
            <a:r>
              <a:rPr lang="en-US" sz="1600" dirty="0"/>
              <a:t> is </a:t>
            </a:r>
            <a:r>
              <a:rPr lang="en-GB" sz="1600" dirty="0"/>
              <a:t>tool to expose local servers securely for temporary public access.</a:t>
            </a:r>
            <a:endParaRPr lang="en-US" sz="1600" dirty="0"/>
          </a:p>
          <a:p>
            <a:pPr marL="412750" indent="-285750">
              <a:lnSpc>
                <a:spcPct val="160000"/>
              </a:lnSpc>
              <a:buSzPts val="1600"/>
            </a:pPr>
            <a:r>
              <a:rPr lang="en-US" sz="1600" b="1" dirty="0"/>
              <a:t>NLP</a:t>
            </a:r>
            <a:r>
              <a:rPr lang="en-US" sz="1600" dirty="0"/>
              <a:t>: </a:t>
            </a:r>
            <a:r>
              <a:rPr lang="en-GB" sz="1600" dirty="0"/>
              <a:t> Natural Language Processing, a field in AI focusing on interaction between computers and human language, enabling tasks like language understanding, translation, and sentiment analysis.</a:t>
            </a:r>
            <a:endParaRPr lang="en-US" sz="1600" dirty="0"/>
          </a:p>
          <a:p>
            <a:pPr marL="412750" indent="-285750">
              <a:lnSpc>
                <a:spcPct val="160000"/>
              </a:lnSpc>
              <a:buSzPts val="1600"/>
            </a:pPr>
            <a:r>
              <a:rPr lang="en-US" sz="1600" b="1" dirty="0"/>
              <a:t>Generative Model</a:t>
            </a:r>
            <a:r>
              <a:rPr lang="en-US" sz="1600" dirty="0"/>
              <a:t>: </a:t>
            </a:r>
            <a:r>
              <a:rPr lang="en-GB" sz="1600" dirty="0"/>
              <a:t> AI model creating new data resembling existing datasets by learning patterns to generate similar but distinct examples.</a:t>
            </a:r>
            <a:endParaRPr lang="en-IN" sz="1600" dirty="0"/>
          </a:p>
        </p:txBody>
      </p:sp>
    </p:spTree>
    <p:extLst>
      <p:ext uri="{BB962C8B-B14F-4D97-AF65-F5344CB8AC3E}">
        <p14:creationId xmlns:p14="http://schemas.microsoft.com/office/powerpoint/2010/main" val="3470666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IN" b="1" dirty="0">
                <a:solidFill>
                  <a:schemeClr val="lt2"/>
                </a:solidFill>
              </a:rPr>
              <a:t>OCR Design</a:t>
            </a:r>
          </a:p>
        </p:txBody>
      </p:sp>
      <p:pic>
        <p:nvPicPr>
          <p:cNvPr id="2054" name="Picture 6" descr="General OCR model using supervised machine learning. | Download Scientific  Diagram">
            <a:extLst>
              <a:ext uri="{FF2B5EF4-FFF2-40B4-BE49-F238E27FC236}">
                <a16:creationId xmlns:a16="http://schemas.microsoft.com/office/drawing/2014/main" id="{22A31355-F62D-CCDB-723E-F1D855949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53" y="1362075"/>
            <a:ext cx="744855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59857"/>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TotalTime>
  <Words>1507</Words>
  <Application>Microsoft Office PowerPoint</Application>
  <PresentationFormat>On-screen Show (16:9)</PresentationFormat>
  <Paragraphs>204</Paragraphs>
  <Slides>24</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CMR12</vt:lpstr>
      <vt:lpstr>Economica</vt:lpstr>
      <vt:lpstr>Arial</vt:lpstr>
      <vt:lpstr>Open Sans</vt:lpstr>
      <vt:lpstr>Nunito</vt:lpstr>
      <vt:lpstr>Söhne</vt:lpstr>
      <vt:lpstr>Luxe</vt:lpstr>
      <vt:lpstr>PowerPoint Presentation</vt:lpstr>
      <vt:lpstr>Team Members (Group No. - 21)</vt:lpstr>
      <vt:lpstr>Contents</vt:lpstr>
      <vt:lpstr>Introduction</vt:lpstr>
      <vt:lpstr>Motivation</vt:lpstr>
      <vt:lpstr>Motivation</vt:lpstr>
      <vt:lpstr>Architecture and Design</vt:lpstr>
      <vt:lpstr>Architecture and Design</vt:lpstr>
      <vt:lpstr>OCR Design</vt:lpstr>
      <vt:lpstr>Workflow</vt:lpstr>
      <vt:lpstr>Demo Video</vt:lpstr>
      <vt:lpstr>Challenges </vt:lpstr>
      <vt:lpstr>Best practices: </vt:lpstr>
      <vt:lpstr>Results and Analysis</vt:lpstr>
      <vt:lpstr>Results and Analysis</vt:lpstr>
      <vt:lpstr>Results and Analysis</vt:lpstr>
      <vt:lpstr>Results and Analysis</vt:lpstr>
      <vt:lpstr>Results and Analysis</vt:lpstr>
      <vt:lpstr>Results and Analysis</vt:lpstr>
      <vt:lpstr>Results and Analysis</vt:lpstr>
      <vt:lpstr>Future Direction</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NISHCHAY CHAURASIA</dc:creator>
  <cp:lastModifiedBy>NILESH MALAV</cp:lastModifiedBy>
  <cp:revision>27</cp:revision>
  <dcterms:modified xsi:type="dcterms:W3CDTF">2023-11-30T19:11:52Z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2023-11-29T20:38:55Z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586dadd2-41a5-404d-9434-c08e19616ee9</vt:lpwstr>
  </property>
  <property fmtid="{D5CDD505-2E9C-101B-9397-08002B2CF9AE}" pid="7" name="MSIP_Label_defa4170-0d19-0005-0004-bc88714345d2_ActionId">
    <vt:lpwstr>985508fc-f309-4fb2-8751-6ebc39af0789</vt:lpwstr>
  </property>
  <property fmtid="{D5CDD505-2E9C-101B-9397-08002B2CF9AE}" pid="8" name="MSIP_Label_defa4170-0d19-0005-0004-bc88714345d2_ContentBits">
    <vt:lpwstr>0</vt:lpwstr>
  </property>
</Properties>
</file>